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13" r:id="rId3"/>
    <p:sldId id="309" r:id="rId4"/>
    <p:sldId id="305" r:id="rId5"/>
    <p:sldId id="267" r:id="rId6"/>
    <p:sldId id="270" r:id="rId7"/>
    <p:sldId id="287" r:id="rId8"/>
    <p:sldId id="291" r:id="rId9"/>
    <p:sldId id="299" r:id="rId10"/>
    <p:sldId id="308" r:id="rId11"/>
    <p:sldId id="271" r:id="rId12"/>
    <p:sldId id="264" r:id="rId13"/>
    <p:sldId id="265" r:id="rId14"/>
    <p:sldId id="297" r:id="rId15"/>
    <p:sldId id="302" r:id="rId16"/>
    <p:sldId id="304" r:id="rId17"/>
    <p:sldId id="294" r:id="rId18"/>
    <p:sldId id="295" r:id="rId19"/>
    <p:sldId id="296" r:id="rId20"/>
    <p:sldId id="298" r:id="rId21"/>
    <p:sldId id="301" r:id="rId22"/>
    <p:sldId id="303" r:id="rId23"/>
    <p:sldId id="288" r:id="rId24"/>
    <p:sldId id="293" r:id="rId25"/>
    <p:sldId id="266" r:id="rId26"/>
    <p:sldId id="263" r:id="rId27"/>
    <p:sldId id="259" r:id="rId28"/>
    <p:sldId id="274" r:id="rId29"/>
    <p:sldId id="273" r:id="rId30"/>
    <p:sldId id="275" r:id="rId31"/>
    <p:sldId id="310" r:id="rId32"/>
    <p:sldId id="311" r:id="rId33"/>
    <p:sldId id="261" r:id="rId34"/>
    <p:sldId id="258" r:id="rId35"/>
    <p:sldId id="262" r:id="rId36"/>
    <p:sldId id="276" r:id="rId37"/>
    <p:sldId id="306" r:id="rId38"/>
    <p:sldId id="282" r:id="rId39"/>
    <p:sldId id="292" r:id="rId40"/>
    <p:sldId id="314" r:id="rId41"/>
    <p:sldId id="257" r:id="rId42"/>
    <p:sldId id="272" r:id="rId43"/>
    <p:sldId id="260"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109" autoAdjust="0"/>
    <p:restoredTop sz="94701" autoAdjust="0"/>
  </p:normalViewPr>
  <p:slideViewPr>
    <p:cSldViewPr>
      <p:cViewPr>
        <p:scale>
          <a:sx n="75" d="100"/>
          <a:sy n="75" d="100"/>
        </p:scale>
        <p:origin x="-2256" y="-1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7" d="100"/>
        <a:sy n="67" d="100"/>
      </p:scale>
      <p:origin x="0" y="5091"/>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D76BAA7-35EB-4CBD-8B7E-FA3EB1203B8D}" type="datetimeFigureOut">
              <a:rPr lang="en-US"/>
              <a:pPr>
                <a:defRPr/>
              </a:pPr>
              <a:t>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F107BEB-E1F2-41AD-9108-893F5F24AEC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USA is 33rd out of 34</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D384CF-098D-4FFA-A7FD-A734868EADCF}"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80 million tobacco documents are searchable at UC San Francisco. Including 1953 Plaza Hotel meeting of Tobacco CEOs.  They organized to support the Tea Party movement.</a:t>
            </a: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DE2F74-5BB9-4FBA-A8BC-6F9956709619}"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A92636-02F3-4FCE-94F7-59F7AF76DF6F}" type="datetimeFigureOut">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B72AD-4FCD-49A5-BBAB-E84ED6F830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FAA423-569D-4AE7-942E-C9D95CA38F2E}" type="datetimeFigureOut">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C4246E-5A22-45F5-BE29-D67617352E0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643AF0-0704-4849-84FB-07B773623C18}" type="datetimeFigureOut">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C55B70-197E-4D64-9CB4-BF4D5BC281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C97BB-EED7-4EFD-86B6-9CE5F52800CB}" type="datetimeFigureOut">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4F770C-C57C-4348-AC2F-9FAE1DA76D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443010-5FDC-4F0E-9C13-A51F72482AE9}" type="datetimeFigureOut">
              <a:rPr lang="en-US"/>
              <a:pPr>
                <a:defRPr/>
              </a:pPr>
              <a:t>12/7/2012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EEF247-CF04-4529-9C89-9D2E365547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BB5D6B1-E696-4815-B98B-C0343364B409}" type="datetimeFigureOut">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40C1EA-3274-4ACE-AF42-74BD6B543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720664-16E0-4B3C-8E18-5D5EDA11C063}" type="datetimeFigureOut">
              <a:rPr lang="en-US"/>
              <a:pPr>
                <a:defRPr/>
              </a:pPr>
              <a:t>12/7/2012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BFD28F-2968-4C5A-8BC4-4285D5237A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B558CE-7CAD-4A1C-BB91-45367AB8A75B}" type="datetimeFigureOut">
              <a:rPr lang="en-US"/>
              <a:pPr>
                <a:defRPr/>
              </a:pPr>
              <a:t>12/7/2012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DC6B02-EC32-4A42-B96A-579B2E10783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42532D-B761-4CB9-B326-1084F7B25383}" type="datetimeFigureOut">
              <a:rPr lang="en-US"/>
              <a:pPr>
                <a:defRPr/>
              </a:pPr>
              <a:t>12/7/2012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BFA8F1-57B0-4E2C-9B7D-46BD73E980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9461AC-D232-4535-8276-7807376130E3}" type="datetimeFigureOut">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FF4E1C-DE68-4D47-A936-B3B910F042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7F27D0-BEC2-4A92-9062-F78E5B437DD4}" type="datetimeFigureOut">
              <a:rPr lang="en-US"/>
              <a:pPr>
                <a:defRPr/>
              </a:pPr>
              <a:t>12/7/2012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4AAFC7-673D-49F6-8508-856A329225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6B605FA-4EF4-4D63-AFC4-025B0D6A56B4}" type="datetimeFigureOut">
              <a:rPr lang="en-US"/>
              <a:pPr>
                <a:defRPr/>
              </a:pPr>
              <a:t>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290FCF2-EE4D-4AB0-B0F6-65D321DE06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uardian.co.uk/environment/windpower"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Northern_Hemisphere"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en.wikipedia.org/wiki/Temperature_record_of_the_past_1000_yea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uardian.co.uk/email/1656285"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democrats.energycommerce.house.gov/index.php?q=hearing/hearing-on-climate-science-and-epas-greenhouse-gas-regulations" TargetMode="External"/><Relationship Id="rId2" Type="http://schemas.openxmlformats.org/officeDocument/2006/relationships/hyperlink" Target="http://www.ucsusa.org/assets/documents/global_warming/mccarthy-testimony-senate-08-01-12.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quotationspage.com/quotes/Mark_Twain/" TargetMode="External"/><Relationship Id="rId2" Type="http://schemas.openxmlformats.org/officeDocument/2006/relationships/hyperlink" Target="http://www.quotationspage.com/quote/23633.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1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3352800"/>
            <a:ext cx="7772400" cy="2057400"/>
          </a:xfrm>
        </p:spPr>
        <p:txBody>
          <a:bodyPr/>
          <a:lstStyle/>
          <a:p>
            <a:r>
              <a:rPr lang="en-US" smtClean="0"/>
              <a:t>	</a:t>
            </a:r>
          </a:p>
        </p:txBody>
      </p:sp>
      <p:sp>
        <p:nvSpPr>
          <p:cNvPr id="14338" name="Subtitle 2"/>
          <p:cNvSpPr>
            <a:spLocks noGrp="1"/>
          </p:cNvSpPr>
          <p:nvPr>
            <p:ph type="subTitle" idx="1"/>
          </p:nvPr>
        </p:nvSpPr>
        <p:spPr>
          <a:xfrm>
            <a:off x="0" y="0"/>
            <a:ext cx="9144000" cy="6858000"/>
          </a:xfrm>
        </p:spPr>
        <p:txBody>
          <a:bodyPr/>
          <a:lstStyle/>
          <a:p>
            <a:endParaRPr lang="en-US" sz="4800" b="1" smtClean="0">
              <a:solidFill>
                <a:srgbClr val="0070C0"/>
              </a:solidFill>
            </a:endParaRPr>
          </a:p>
          <a:p>
            <a:r>
              <a:rPr lang="en-US" sz="4800" b="1" smtClean="0">
                <a:solidFill>
                  <a:srgbClr val="0070C0"/>
                </a:solidFill>
              </a:rPr>
              <a:t>Science and Politics: Telling the Truth About Climate Change</a:t>
            </a:r>
          </a:p>
        </p:txBody>
      </p:sp>
      <p:sp>
        <p:nvSpPr>
          <p:cNvPr id="14339" name="Rectangle 4"/>
          <p:cNvSpPr>
            <a:spLocks noChangeArrowheads="1"/>
          </p:cNvSpPr>
          <p:nvPr/>
        </p:nvSpPr>
        <p:spPr bwMode="auto">
          <a:xfrm>
            <a:off x="1371600" y="2590800"/>
            <a:ext cx="6400800" cy="5078413"/>
          </a:xfrm>
          <a:prstGeom prst="rect">
            <a:avLst/>
          </a:prstGeom>
          <a:noFill/>
          <a:ln w="9525">
            <a:noFill/>
            <a:miter lim="800000"/>
            <a:headEnd/>
            <a:tailEnd/>
          </a:ln>
        </p:spPr>
        <p:txBody>
          <a:bodyPr>
            <a:spAutoFit/>
          </a:bodyPr>
          <a:lstStyle/>
          <a:p>
            <a:pPr algn="ctr"/>
            <a:endParaRPr lang="en-US" sz="3600">
              <a:latin typeface="Calibri" pitchFamily="34" charset="0"/>
            </a:endParaRPr>
          </a:p>
          <a:p>
            <a:pPr algn="ctr"/>
            <a:r>
              <a:rPr lang="en-US" sz="3600">
                <a:latin typeface="Calibri" pitchFamily="34" charset="0"/>
              </a:rPr>
              <a:t>UCSD OSHER Lecture</a:t>
            </a:r>
          </a:p>
          <a:p>
            <a:pPr algn="ctr"/>
            <a:r>
              <a:rPr lang="en-US" sz="3600">
                <a:latin typeface="Calibri" pitchFamily="34" charset="0"/>
              </a:rPr>
              <a:t>November  26, 2012</a:t>
            </a:r>
          </a:p>
          <a:p>
            <a:pPr algn="ctr"/>
            <a:endParaRPr lang="en-US" sz="3600">
              <a:latin typeface="Calibri" pitchFamily="34" charset="0"/>
            </a:endParaRPr>
          </a:p>
          <a:p>
            <a:pPr algn="ctr"/>
            <a:r>
              <a:rPr lang="en-US" sz="3600">
                <a:latin typeface="Calibri" pitchFamily="34" charset="0"/>
              </a:rPr>
              <a:t>Lewis M. Branscomb</a:t>
            </a:r>
          </a:p>
          <a:p>
            <a:pPr algn="ctr"/>
            <a:r>
              <a:rPr lang="en-US" sz="3600">
                <a:latin typeface="Calibri" pitchFamily="34" charset="0"/>
              </a:rPr>
              <a:t>Prof. adjunct IR/PS  </a:t>
            </a:r>
          </a:p>
          <a:p>
            <a:pPr algn="ctr"/>
            <a:endParaRPr lang="en-US" sz="3600">
              <a:latin typeface="Calibri" pitchFamily="34" charset="0"/>
            </a:endParaRPr>
          </a:p>
          <a:p>
            <a:pPr algn="ctr"/>
            <a:endParaRPr lang="en-US" sz="3600">
              <a:latin typeface="Calibri" pitchFamily="34" charset="0"/>
            </a:endParaRPr>
          </a:p>
          <a:p>
            <a:pPr algn="ctr"/>
            <a:r>
              <a:rPr lang="en-US" sz="3600">
                <a:latin typeface="Calibri"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60000"/>
                    <a:lumOff val="40000"/>
                  </a:schemeClr>
                </a:solidFill>
              </a:rPr>
              <a:t>How we shall Proceed	</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Understand the public’s limitations in  understanding of complex science issues and voters are slow to direct policy action.</a:t>
            </a:r>
          </a:p>
          <a:p>
            <a:pPr fontAlgn="auto">
              <a:spcAft>
                <a:spcPts val="0"/>
              </a:spcAft>
              <a:buFont typeface="Arial" pitchFamily="34" charset="0"/>
              <a:buChar char="•"/>
              <a:defRPr/>
            </a:pPr>
            <a:r>
              <a:rPr lang="en-US" dirty="0" smtClean="0"/>
              <a:t>Importance of addressing the climate change problems</a:t>
            </a:r>
          </a:p>
          <a:p>
            <a:pPr fontAlgn="auto">
              <a:spcAft>
                <a:spcPts val="0"/>
              </a:spcAft>
              <a:buFont typeface="Arial" pitchFamily="34" charset="0"/>
              <a:buChar char="•"/>
              <a:defRPr/>
            </a:pPr>
            <a:r>
              <a:rPr lang="en-US" dirty="0" smtClean="0"/>
              <a:t>One set of data on global warming – </a:t>
            </a:r>
          </a:p>
          <a:p>
            <a:pPr lvl="1" fontAlgn="auto">
              <a:spcAft>
                <a:spcPts val="0"/>
              </a:spcAft>
              <a:buFont typeface="Arial" pitchFamily="34" charset="0"/>
              <a:buChar char="–"/>
              <a:defRPr/>
            </a:pPr>
            <a:r>
              <a:rPr lang="en-US" dirty="0" smtClean="0"/>
              <a:t>affect of climate change on oceans</a:t>
            </a:r>
          </a:p>
          <a:p>
            <a:pPr fontAlgn="auto">
              <a:spcAft>
                <a:spcPts val="0"/>
              </a:spcAft>
              <a:buFont typeface="Arial" pitchFamily="34" charset="0"/>
              <a:buChar char="•"/>
              <a:defRPr/>
            </a:pPr>
            <a:r>
              <a:rPr lang="en-US" dirty="0" smtClean="0"/>
              <a:t>Why many people reject climate change evidence.</a:t>
            </a:r>
          </a:p>
          <a:p>
            <a:pPr fontAlgn="auto">
              <a:spcAft>
                <a:spcPts val="0"/>
              </a:spcAft>
              <a:buFont typeface="Arial" pitchFamily="34" charset="0"/>
              <a:buChar char="•"/>
              <a:defRPr/>
            </a:pPr>
            <a:r>
              <a:rPr lang="en-US" dirty="0" smtClean="0"/>
              <a:t>What we can do about it.</a:t>
            </a:r>
          </a:p>
          <a:p>
            <a:pPr fontAlgn="auto">
              <a:spcAft>
                <a:spcPts val="0"/>
              </a:spcAft>
              <a:buFont typeface="Arial" pitchFamily="34" charset="0"/>
              <a:buChar char="•"/>
              <a:defRPr/>
            </a:pPr>
            <a:endParaRPr lang="en-US" dirty="0" smtClean="0"/>
          </a:p>
          <a:p>
            <a:pPr fontAlgn="auto">
              <a:spcAft>
                <a:spcPts val="0"/>
              </a:spcAft>
              <a:buFont typeface="Arial" pitchFamily="34" charset="0"/>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http://www.edge.org/3rd_culture/bloom07/images/clip_image006.gif"/>
          <p:cNvPicPr>
            <a:picLocks noChangeAspect="1" noChangeArrowheads="1"/>
          </p:cNvPicPr>
          <p:nvPr/>
        </p:nvPicPr>
        <p:blipFill>
          <a:blip r:embed="rId3"/>
          <a:srcRect/>
          <a:stretch>
            <a:fillRect/>
          </a:stretch>
        </p:blipFill>
        <p:spPr bwMode="auto">
          <a:xfrm>
            <a:off x="1828800" y="381000"/>
            <a:ext cx="3352800" cy="6019800"/>
          </a:xfrm>
          <a:prstGeom prst="rect">
            <a:avLst/>
          </a:prstGeom>
          <a:noFill/>
          <a:ln w="9525">
            <a:noFill/>
            <a:miter lim="800000"/>
            <a:headEnd/>
            <a:tailEnd/>
          </a:ln>
        </p:spPr>
      </p:pic>
      <p:sp>
        <p:nvSpPr>
          <p:cNvPr id="52226" name="TextBox 2"/>
          <p:cNvSpPr txBox="1">
            <a:spLocks noChangeArrowheads="1"/>
          </p:cNvSpPr>
          <p:nvPr/>
        </p:nvSpPr>
        <p:spPr bwMode="auto">
          <a:xfrm>
            <a:off x="1066800" y="5029200"/>
            <a:ext cx="1371600" cy="369888"/>
          </a:xfrm>
          <a:prstGeom prst="rect">
            <a:avLst/>
          </a:prstGeom>
          <a:noFill/>
          <a:ln w="9525">
            <a:noFill/>
            <a:miter lim="800000"/>
            <a:headEnd/>
            <a:tailEnd/>
          </a:ln>
        </p:spPr>
        <p:txBody>
          <a:bodyPr>
            <a:spAutoFit/>
          </a:bodyPr>
          <a:lstStyle/>
          <a:p>
            <a:r>
              <a:rPr lang="en-US">
                <a:latin typeface="Calibri" pitchFamily="34" charset="0"/>
              </a:rPr>
              <a:t>USA 33</a:t>
            </a:r>
            <a:r>
              <a:rPr lang="en-US" baseline="30000">
                <a:latin typeface="Calibri" pitchFamily="34" charset="0"/>
              </a:rPr>
              <a:t>rd</a:t>
            </a:r>
            <a:r>
              <a:rPr lang="en-US">
                <a:latin typeface="Calibri" pitchFamily="34" charset="0"/>
              </a:rPr>
              <a:t> </a:t>
            </a:r>
            <a:r>
              <a:rPr lang="en-US">
                <a:latin typeface="Calibri" pitchFamily="34" charset="0"/>
                <a:sym typeface="Wingdings" pitchFamily="2" charset="2"/>
              </a:rPr>
              <a:t></a:t>
            </a:r>
            <a:endParaRPr lang="en-US">
              <a:latin typeface="Calibri" pitchFamily="34" charset="0"/>
            </a:endParaRPr>
          </a:p>
        </p:txBody>
      </p:sp>
      <p:sp>
        <p:nvSpPr>
          <p:cNvPr id="52227" name="TextBox 3"/>
          <p:cNvSpPr txBox="1">
            <a:spLocks noChangeArrowheads="1"/>
          </p:cNvSpPr>
          <p:nvPr/>
        </p:nvSpPr>
        <p:spPr bwMode="auto">
          <a:xfrm>
            <a:off x="838200" y="304800"/>
            <a:ext cx="1600200" cy="369888"/>
          </a:xfrm>
          <a:prstGeom prst="rect">
            <a:avLst/>
          </a:prstGeom>
          <a:noFill/>
          <a:ln w="9525">
            <a:noFill/>
            <a:miter lim="800000"/>
            <a:headEnd/>
            <a:tailEnd/>
          </a:ln>
        </p:spPr>
        <p:txBody>
          <a:bodyPr>
            <a:spAutoFit/>
          </a:bodyPr>
          <a:lstStyle/>
          <a:p>
            <a:r>
              <a:rPr lang="en-US">
                <a:latin typeface="Calibri" pitchFamily="34" charset="0"/>
              </a:rPr>
              <a:t>Iceland  1</a:t>
            </a:r>
            <a:r>
              <a:rPr lang="en-US" baseline="30000">
                <a:latin typeface="Calibri" pitchFamily="34" charset="0"/>
              </a:rPr>
              <a:t>st</a:t>
            </a:r>
            <a:r>
              <a:rPr lang="en-US">
                <a:latin typeface="Calibri" pitchFamily="34" charset="0"/>
              </a:rPr>
              <a:t> </a:t>
            </a:r>
            <a:r>
              <a:rPr lang="en-US">
                <a:latin typeface="Calibri" pitchFamily="34" charset="0"/>
                <a:sym typeface="Wingdings" pitchFamily="2" charset="2"/>
              </a:rPr>
              <a:t></a:t>
            </a:r>
            <a:endParaRPr lang="en-US">
              <a:latin typeface="Calibri" pitchFamily="34" charset="0"/>
            </a:endParaRPr>
          </a:p>
        </p:txBody>
      </p:sp>
      <p:sp>
        <p:nvSpPr>
          <p:cNvPr id="52228" name="TextBox 4"/>
          <p:cNvSpPr txBox="1">
            <a:spLocks noChangeArrowheads="1"/>
          </p:cNvSpPr>
          <p:nvPr/>
        </p:nvSpPr>
        <p:spPr bwMode="auto">
          <a:xfrm>
            <a:off x="5029200" y="533400"/>
            <a:ext cx="3429000" cy="4032250"/>
          </a:xfrm>
          <a:prstGeom prst="rect">
            <a:avLst/>
          </a:prstGeom>
          <a:noFill/>
          <a:ln w="9525">
            <a:noFill/>
            <a:miter lim="800000"/>
            <a:headEnd/>
            <a:tailEnd/>
          </a:ln>
        </p:spPr>
        <p:txBody>
          <a:bodyPr>
            <a:spAutoFit/>
          </a:bodyPr>
          <a:lstStyle/>
          <a:p>
            <a:r>
              <a:rPr lang="en-US" sz="3200">
                <a:solidFill>
                  <a:srgbClr val="0070C0"/>
                </a:solidFill>
                <a:latin typeface="Calibri" pitchFamily="34" charset="0"/>
              </a:rPr>
              <a:t>Public  Acceptance</a:t>
            </a:r>
          </a:p>
          <a:p>
            <a:r>
              <a:rPr lang="en-US" sz="3200">
                <a:solidFill>
                  <a:srgbClr val="0070C0"/>
                </a:solidFill>
                <a:latin typeface="Calibri" pitchFamily="34" charset="0"/>
              </a:rPr>
              <a:t>of Evolution in 34 Countries in 2005.</a:t>
            </a:r>
          </a:p>
          <a:p>
            <a:endParaRPr lang="en-US" sz="3200">
              <a:latin typeface="Calibri" pitchFamily="34" charset="0"/>
            </a:endParaRPr>
          </a:p>
          <a:p>
            <a:endParaRPr lang="en-US" sz="3200">
              <a:latin typeface="Calibri" pitchFamily="34" charset="0"/>
            </a:endParaRPr>
          </a:p>
          <a:p>
            <a:r>
              <a:rPr lang="en-US" sz="3200">
                <a:latin typeface="Calibri" pitchFamily="34" charset="0"/>
              </a:rPr>
              <a:t>Blue: “true”</a:t>
            </a:r>
          </a:p>
          <a:p>
            <a:r>
              <a:rPr lang="en-US" sz="3200">
                <a:latin typeface="Calibri" pitchFamily="34" charset="0"/>
              </a:rPr>
              <a:t>Yellow: “unsure”</a:t>
            </a:r>
          </a:p>
          <a:p>
            <a:r>
              <a:rPr lang="en-US" sz="3200">
                <a:latin typeface="Calibri" pitchFamily="34" charset="0"/>
              </a:rPr>
              <a:t>Red: “false”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70C0"/>
                </a:solidFill>
              </a:rPr>
              <a:t>Do Americans Accept </a:t>
            </a:r>
            <a:br>
              <a:rPr lang="en-US" dirty="0" smtClean="0">
                <a:solidFill>
                  <a:srgbClr val="0070C0"/>
                </a:solidFill>
              </a:rPr>
            </a:br>
            <a:r>
              <a:rPr lang="en-US" dirty="0" smtClean="0">
                <a:solidFill>
                  <a:srgbClr val="0070C0"/>
                </a:solidFill>
              </a:rPr>
              <a:t>Established Science?</a:t>
            </a:r>
            <a:endParaRPr lang="en-US" dirty="0">
              <a:solidFill>
                <a:srgbClr val="0070C0"/>
              </a:solidFill>
            </a:endParaRPr>
          </a:p>
        </p:txBody>
      </p:sp>
      <p:sp>
        <p:nvSpPr>
          <p:cNvPr id="54274" name="Content Placeholder 2"/>
          <p:cNvSpPr>
            <a:spLocks noGrp="1"/>
          </p:cNvSpPr>
          <p:nvPr>
            <p:ph idx="1"/>
          </p:nvPr>
        </p:nvSpPr>
        <p:spPr/>
        <p:txBody>
          <a:bodyPr/>
          <a:lstStyle/>
          <a:p>
            <a:r>
              <a:rPr lang="en-US" smtClean="0"/>
              <a:t>39 % do not accept biological evolution</a:t>
            </a:r>
          </a:p>
          <a:p>
            <a:r>
              <a:rPr lang="en-US" smtClean="0"/>
              <a:t>61 % cannot name a fossil fuel</a:t>
            </a:r>
          </a:p>
          <a:p>
            <a:r>
              <a:rPr lang="en-US" smtClean="0"/>
              <a:t>42 % believe people and animals have been this way since the beginning of time.</a:t>
            </a:r>
          </a:p>
          <a:p>
            <a:r>
              <a:rPr lang="en-US" smtClean="0"/>
              <a:t>43 % believe human and dinosaur fossils prove that both lived at the same time.</a:t>
            </a:r>
          </a:p>
          <a:p>
            <a:r>
              <a:rPr lang="en-US" smtClean="0"/>
              <a:t>20 % say the sun circles around the earth.</a:t>
            </a:r>
          </a:p>
          <a:p>
            <a:endParaRPr lang="en-US" smtClean="0"/>
          </a:p>
          <a:p>
            <a:pPr>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70C0"/>
                </a:solidFill>
              </a:rPr>
              <a:t>What Do Americans Believe about Science?</a:t>
            </a:r>
            <a:endParaRPr lang="en-US" dirty="0">
              <a:solidFill>
                <a:srgbClr val="0070C0"/>
              </a:solidFill>
            </a:endParaRPr>
          </a:p>
        </p:txBody>
      </p:sp>
      <p:sp>
        <p:nvSpPr>
          <p:cNvPr id="55298" name="Content Placeholder 2"/>
          <p:cNvSpPr>
            <a:spLocks noGrp="1"/>
          </p:cNvSpPr>
          <p:nvPr>
            <p:ph idx="1"/>
          </p:nvPr>
        </p:nvSpPr>
        <p:spPr/>
        <p:txBody>
          <a:bodyPr/>
          <a:lstStyle/>
          <a:p>
            <a:r>
              <a:rPr lang="en-US" smtClean="0"/>
              <a:t>They admire scientists but do not understand how scientists arrive at their conclusions.</a:t>
            </a:r>
          </a:p>
          <a:p>
            <a:r>
              <a:rPr lang="en-US" smtClean="0"/>
              <a:t>When scientists disagree, the public assumes</a:t>
            </a:r>
          </a:p>
          <a:p>
            <a:pPr lvl="1"/>
            <a:r>
              <a:rPr lang="en-US" sz="3200" smtClean="0"/>
              <a:t>	 neither is right or 	</a:t>
            </a:r>
          </a:p>
          <a:p>
            <a:pPr lvl="1"/>
            <a:r>
              <a:rPr lang="en-US" sz="3200" smtClean="0"/>
              <a:t>the one whose view best fits their culture, beliefs, and interests is right.</a:t>
            </a:r>
          </a:p>
          <a:p>
            <a:pPr lvl="1"/>
            <a:endParaRPr lang="en-US" sz="3200" smtClean="0"/>
          </a:p>
          <a:p>
            <a:r>
              <a:rPr lang="en-US" smtClean="0">
                <a:solidFill>
                  <a:srgbClr val="FF0000"/>
                </a:solidFill>
              </a:rPr>
              <a:t>42 % do not think climate change is serious</a:t>
            </a:r>
          </a:p>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C:\Users\Lew B\Pictures\athenaeum132.jpg"/>
          <p:cNvPicPr>
            <a:picLocks noChangeAspect="1" noChangeArrowheads="1"/>
          </p:cNvPicPr>
          <p:nvPr/>
        </p:nvPicPr>
        <p:blipFill>
          <a:blip r:embed="rId2"/>
          <a:srcRect/>
          <a:stretch>
            <a:fillRect/>
          </a:stretch>
        </p:blipFill>
        <p:spPr bwMode="auto">
          <a:xfrm>
            <a:off x="304800" y="1143000"/>
            <a:ext cx="8626475" cy="6662738"/>
          </a:xfrm>
          <a:prstGeom prst="rect">
            <a:avLst/>
          </a:prstGeom>
          <a:noFill/>
          <a:ln w="9525">
            <a:noFill/>
            <a:miter lim="800000"/>
            <a:headEnd/>
            <a:tailEnd/>
          </a:ln>
        </p:spPr>
      </p:pic>
      <p:sp>
        <p:nvSpPr>
          <p:cNvPr id="56322" name="TextBox 2"/>
          <p:cNvSpPr txBox="1">
            <a:spLocks noChangeArrowheads="1"/>
          </p:cNvSpPr>
          <p:nvPr/>
        </p:nvSpPr>
        <p:spPr bwMode="auto">
          <a:xfrm>
            <a:off x="228600" y="76200"/>
            <a:ext cx="8763000" cy="1077913"/>
          </a:xfrm>
          <a:prstGeom prst="rect">
            <a:avLst/>
          </a:prstGeom>
          <a:noFill/>
          <a:ln w="9525">
            <a:noFill/>
            <a:miter lim="800000"/>
            <a:headEnd/>
            <a:tailEnd/>
          </a:ln>
        </p:spPr>
        <p:txBody>
          <a:bodyPr>
            <a:spAutoFit/>
          </a:bodyPr>
          <a:lstStyle/>
          <a:p>
            <a:pPr algn="ctr"/>
            <a:r>
              <a:rPr lang="en-US" sz="3200">
                <a:solidFill>
                  <a:srgbClr val="0070C0"/>
                </a:solidFill>
                <a:latin typeface="Calibri" pitchFamily="34" charset="0"/>
              </a:rPr>
              <a:t>What scientists know about global warming</a:t>
            </a:r>
          </a:p>
          <a:p>
            <a:pPr algn="ctr"/>
            <a:r>
              <a:rPr lang="en-US" sz="3200">
                <a:solidFill>
                  <a:srgbClr val="0070C0"/>
                </a:solidFill>
                <a:latin typeface="Calibri" pitchFamily="34" charset="0"/>
              </a:rPr>
              <a:t> and its affect on climate?</a:t>
            </a:r>
          </a:p>
        </p:txBody>
      </p:sp>
      <p:sp>
        <p:nvSpPr>
          <p:cNvPr id="56323" name="TextBox 3"/>
          <p:cNvSpPr txBox="1">
            <a:spLocks noChangeArrowheads="1"/>
          </p:cNvSpPr>
          <p:nvPr/>
        </p:nvSpPr>
        <p:spPr bwMode="auto">
          <a:xfrm>
            <a:off x="6629400" y="6248400"/>
            <a:ext cx="1981200" cy="369888"/>
          </a:xfrm>
          <a:prstGeom prst="rect">
            <a:avLst/>
          </a:prstGeom>
          <a:noFill/>
          <a:ln w="9525">
            <a:noFill/>
            <a:miter lim="800000"/>
            <a:headEnd/>
            <a:tailEnd/>
          </a:ln>
        </p:spPr>
        <p:txBody>
          <a:bodyPr>
            <a:spAutoFit/>
          </a:bodyPr>
          <a:lstStyle/>
          <a:p>
            <a:r>
              <a:rPr lang="en-US">
                <a:latin typeface="Calibri" pitchFamily="34" charset="0"/>
              </a:rPr>
              <a:t>NOAA/BAMS 2009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http://upload.wikimedia.org/wikipedia/commons/thumb/5/51/Mauna_Loa_Carbon_Dioxide-en.svg/800px-Mauna_Loa_Carbon_Dioxide-en.svg.png"/>
          <p:cNvPicPr>
            <a:picLocks noChangeAspect="1" noChangeArrowheads="1"/>
          </p:cNvPicPr>
          <p:nvPr/>
        </p:nvPicPr>
        <p:blipFill>
          <a:blip r:embed="rId2"/>
          <a:srcRect/>
          <a:stretch>
            <a:fillRect/>
          </a:stretch>
        </p:blipFill>
        <p:spPr bwMode="auto">
          <a:xfrm>
            <a:off x="339725" y="228600"/>
            <a:ext cx="8632825" cy="6096000"/>
          </a:xfrm>
          <a:prstGeom prst="rect">
            <a:avLst/>
          </a:prstGeom>
          <a:noFill/>
          <a:ln w="9525">
            <a:noFill/>
            <a:miter lim="800000"/>
            <a:headEnd/>
            <a:tailEnd/>
          </a:ln>
        </p:spPr>
      </p:pic>
      <p:sp>
        <p:nvSpPr>
          <p:cNvPr id="57346" name="TextBox 2"/>
          <p:cNvSpPr txBox="1">
            <a:spLocks noChangeArrowheads="1"/>
          </p:cNvSpPr>
          <p:nvPr/>
        </p:nvSpPr>
        <p:spPr bwMode="auto">
          <a:xfrm>
            <a:off x="3657600" y="6248400"/>
            <a:ext cx="4648200" cy="369888"/>
          </a:xfrm>
          <a:prstGeom prst="rect">
            <a:avLst/>
          </a:prstGeom>
          <a:noFill/>
          <a:ln w="9525">
            <a:noFill/>
            <a:miter lim="800000"/>
            <a:headEnd/>
            <a:tailEnd/>
          </a:ln>
        </p:spPr>
        <p:txBody>
          <a:bodyPr>
            <a:spAutoFit/>
          </a:bodyPr>
          <a:lstStyle/>
          <a:p>
            <a:r>
              <a:rPr lang="en-US">
                <a:latin typeface="Calibri" pitchFamily="34" charset="0"/>
              </a:rPr>
              <a:t>                                                     from Wikipedia</a:t>
            </a:r>
          </a:p>
        </p:txBody>
      </p:sp>
      <p:sp>
        <p:nvSpPr>
          <p:cNvPr id="57347" name="TextBox 3"/>
          <p:cNvSpPr txBox="1">
            <a:spLocks noChangeArrowheads="1"/>
          </p:cNvSpPr>
          <p:nvPr/>
        </p:nvSpPr>
        <p:spPr bwMode="auto">
          <a:xfrm>
            <a:off x="914400" y="2133600"/>
            <a:ext cx="3124200" cy="646113"/>
          </a:xfrm>
          <a:prstGeom prst="rect">
            <a:avLst/>
          </a:prstGeom>
          <a:noFill/>
          <a:ln w="9525">
            <a:noFill/>
            <a:miter lim="800000"/>
            <a:headEnd/>
            <a:tailEnd/>
          </a:ln>
        </p:spPr>
        <p:txBody>
          <a:bodyPr>
            <a:spAutoFit/>
          </a:bodyPr>
          <a:lstStyle/>
          <a:p>
            <a:endParaRPr lang="en-US">
              <a:latin typeface="Calibri" pitchFamily="34" charset="0"/>
            </a:endParaRPr>
          </a:p>
          <a:p>
            <a:r>
              <a:rPr lang="en-US">
                <a:latin typeface="Calibri" pitchFamily="34" charset="0"/>
              </a:rPr>
              <a:t>Charles David Keeling Curve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4491038" y="1903413"/>
            <a:ext cx="2286000" cy="647700"/>
          </a:xfrm>
          <a:prstGeom prst="rect">
            <a:avLst/>
          </a:prstGeom>
          <a:noFill/>
          <a:ln w="9525">
            <a:noFill/>
            <a:miter lim="800000"/>
            <a:headEnd/>
            <a:tailEnd/>
          </a:ln>
        </p:spPr>
        <p:txBody>
          <a:bodyPr>
            <a:spAutoFit/>
          </a:bodyPr>
          <a:lstStyle/>
          <a:p>
            <a:r>
              <a:rPr lang="en-US">
                <a:latin typeface="Calibri" pitchFamily="34" charset="0"/>
              </a:rPr>
              <a:t/>
            </a:r>
            <a:br>
              <a:rPr lang="en-US">
                <a:latin typeface="Calibri" pitchFamily="34" charset="0"/>
              </a:rPr>
            </a:br>
            <a:endParaRPr lang="en-US">
              <a:latin typeface="Calibri" pitchFamily="34" charset="0"/>
            </a:endParaRPr>
          </a:p>
        </p:txBody>
      </p:sp>
      <p:pic>
        <p:nvPicPr>
          <p:cNvPr id="58370" name="Picture 2" descr="http://oceanworld.tamu.edu/resources/oceanography-book/Images/vostoktempandco2.jpg"/>
          <p:cNvPicPr>
            <a:picLocks noChangeAspect="1" noChangeArrowheads="1"/>
          </p:cNvPicPr>
          <p:nvPr/>
        </p:nvPicPr>
        <p:blipFill>
          <a:blip r:embed="rId2"/>
          <a:srcRect/>
          <a:stretch>
            <a:fillRect/>
          </a:stretch>
        </p:blipFill>
        <p:spPr bwMode="auto">
          <a:xfrm>
            <a:off x="457200" y="566738"/>
            <a:ext cx="7948613" cy="6291262"/>
          </a:xfrm>
          <a:prstGeom prst="rect">
            <a:avLst/>
          </a:prstGeom>
          <a:noFill/>
          <a:ln w="9525">
            <a:noFill/>
            <a:miter lim="800000"/>
            <a:headEnd/>
            <a:tailEnd/>
          </a:ln>
        </p:spPr>
      </p:pic>
      <p:sp>
        <p:nvSpPr>
          <p:cNvPr id="10" name="Left Arrow 9"/>
          <p:cNvSpPr/>
          <p:nvPr/>
        </p:nvSpPr>
        <p:spPr>
          <a:xfrm>
            <a:off x="8382000" y="1295400"/>
            <a:ext cx="9779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Left Arrow 11"/>
          <p:cNvSpPr/>
          <p:nvPr/>
        </p:nvSpPr>
        <p:spPr>
          <a:xfrm>
            <a:off x="9448800" y="2057400"/>
            <a:ext cx="914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Left Arrow 12"/>
          <p:cNvSpPr/>
          <p:nvPr/>
        </p:nvSpPr>
        <p:spPr>
          <a:xfrm>
            <a:off x="8839200" y="1371600"/>
            <a:ext cx="46038"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9" descr="athenaeum124.jpg"/>
          <p:cNvPicPr>
            <a:picLocks noChangeAspect="1"/>
          </p:cNvPicPr>
          <p:nvPr/>
        </p:nvPicPr>
        <p:blipFill>
          <a:blip r:embed="rId2"/>
          <a:srcRect/>
          <a:stretch>
            <a:fillRect/>
          </a:stretch>
        </p:blipFill>
        <p:spPr bwMode="auto">
          <a:xfrm>
            <a:off x="-152400" y="15240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C:\Users\Lew B\Pictures\athenaeum125.jpg"/>
          <p:cNvPicPr>
            <a:picLocks noChangeAspect="1" noChangeArrowheads="1"/>
          </p:cNvPicPr>
          <p:nvPr/>
        </p:nvPicPr>
        <p:blipFill>
          <a:blip r:embed="rId2"/>
          <a:srcRect/>
          <a:stretch>
            <a:fillRect/>
          </a:stretch>
        </p:blipFill>
        <p:spPr bwMode="auto">
          <a:xfrm>
            <a:off x="-39688" y="0"/>
            <a:ext cx="9183688" cy="683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C:\Users\Lew B\Pictures\where warming goes.jpg"/>
          <p:cNvPicPr>
            <a:picLocks noChangeAspect="1" noChangeArrowheads="1"/>
          </p:cNvPicPr>
          <p:nvPr/>
        </p:nvPicPr>
        <p:blipFill>
          <a:blip r:embed="rId2"/>
          <a:srcRect/>
          <a:stretch>
            <a:fillRect/>
          </a:stretch>
        </p:blipFill>
        <p:spPr bwMode="auto">
          <a:xfrm>
            <a:off x="457200" y="381000"/>
            <a:ext cx="8001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60000"/>
                    <a:lumOff val="40000"/>
                  </a:schemeClr>
                </a:solidFill>
              </a:rPr>
              <a:t>Truths and Lies</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8382000" cy="4525963"/>
          </a:xfrm>
        </p:spPr>
        <p:txBody>
          <a:bodyPr rtlCol="0">
            <a:normAutofit fontScale="40000" lnSpcReduction="20000"/>
          </a:bodyPr>
          <a:lstStyle/>
          <a:p>
            <a:pPr fontAlgn="auto">
              <a:spcAft>
                <a:spcPts val="0"/>
              </a:spcAft>
              <a:buFont typeface="Arial" pitchFamily="34" charset="0"/>
              <a:buChar char="•"/>
              <a:defRPr/>
            </a:pPr>
            <a:r>
              <a:rPr lang="en-US" sz="8000" dirty="0" smtClean="0">
                <a:solidFill>
                  <a:srgbClr val="0070C0"/>
                </a:solidFill>
              </a:rPr>
              <a:t>Truth</a:t>
            </a:r>
            <a:r>
              <a:rPr lang="en-US" sz="8000" dirty="0" smtClean="0"/>
              <a:t> is mighty and will prevail. There is nothing wrong with this, except that it </a:t>
            </a:r>
            <a:r>
              <a:rPr lang="en-US" sz="8000" dirty="0" err="1" smtClean="0"/>
              <a:t>ain't</a:t>
            </a:r>
            <a:r>
              <a:rPr lang="en-US" sz="8000" dirty="0" smtClean="0"/>
              <a:t> so.  </a:t>
            </a:r>
          </a:p>
          <a:p>
            <a:pPr fontAlgn="auto">
              <a:spcAft>
                <a:spcPts val="0"/>
              </a:spcAft>
              <a:buFont typeface="Arial" pitchFamily="34" charset="0"/>
              <a:buChar char="•"/>
              <a:defRPr/>
            </a:pPr>
            <a:endParaRPr lang="en-US" sz="8000" dirty="0" smtClean="0"/>
          </a:p>
          <a:p>
            <a:pPr fontAlgn="auto">
              <a:spcAft>
                <a:spcPts val="0"/>
              </a:spcAft>
              <a:buFont typeface="Arial" pitchFamily="34" charset="0"/>
              <a:buChar char="•"/>
              <a:defRPr/>
            </a:pPr>
            <a:r>
              <a:rPr lang="en-US" sz="8000" dirty="0" smtClean="0"/>
              <a:t>A </a:t>
            </a:r>
            <a:r>
              <a:rPr lang="en-US" sz="8000" dirty="0" smtClean="0">
                <a:solidFill>
                  <a:schemeClr val="tx2">
                    <a:lumMod val="60000"/>
                    <a:lumOff val="40000"/>
                  </a:schemeClr>
                </a:solidFill>
              </a:rPr>
              <a:t>lie</a:t>
            </a:r>
            <a:r>
              <a:rPr lang="en-US" sz="8000" dirty="0" smtClean="0"/>
              <a:t> can travel halfway around the world while the </a:t>
            </a:r>
            <a:r>
              <a:rPr lang="en-US" sz="8000" dirty="0" smtClean="0">
                <a:solidFill>
                  <a:schemeClr val="tx2">
                    <a:lumMod val="60000"/>
                    <a:lumOff val="40000"/>
                  </a:schemeClr>
                </a:solidFill>
              </a:rPr>
              <a:t>truth</a:t>
            </a:r>
            <a:r>
              <a:rPr lang="en-US" sz="8000" dirty="0" smtClean="0"/>
              <a:t> is putting on its shoes.</a:t>
            </a:r>
          </a:p>
          <a:p>
            <a:pPr lvl="1" fontAlgn="auto">
              <a:spcAft>
                <a:spcPts val="0"/>
              </a:spcAft>
              <a:buFont typeface="Arial" pitchFamily="34" charset="0"/>
              <a:buNone/>
              <a:defRPr/>
            </a:pPr>
            <a:endParaRPr lang="en-US" sz="8000" u="sng" dirty="0" smtClean="0">
              <a:solidFill>
                <a:srgbClr val="0070C0"/>
              </a:solidFill>
            </a:endParaRPr>
          </a:p>
          <a:p>
            <a:pPr lvl="1" fontAlgn="auto">
              <a:spcAft>
                <a:spcPts val="0"/>
              </a:spcAft>
              <a:buFont typeface="Arial" pitchFamily="34" charset="0"/>
              <a:buNone/>
              <a:defRPr/>
            </a:pPr>
            <a:endParaRPr lang="en-US" sz="8000" u="sng" dirty="0" smtClean="0">
              <a:solidFill>
                <a:srgbClr val="0070C0"/>
              </a:solidFill>
            </a:endParaRPr>
          </a:p>
          <a:p>
            <a:pPr lvl="1" fontAlgn="auto">
              <a:spcAft>
                <a:spcPts val="0"/>
              </a:spcAft>
              <a:buFont typeface="Arial" pitchFamily="34" charset="0"/>
              <a:buNone/>
              <a:defRPr/>
            </a:pPr>
            <a:r>
              <a:rPr lang="en-US" sz="8000" u="sng" dirty="0" smtClean="0">
                <a:solidFill>
                  <a:srgbClr val="0070C0"/>
                </a:solidFill>
              </a:rPr>
              <a:t>Mark Twain</a:t>
            </a:r>
            <a:r>
              <a:rPr lang="en-US" sz="8000" dirty="0" smtClean="0"/>
              <a:t> (1835 – 1910)</a:t>
            </a:r>
          </a:p>
          <a:p>
            <a:pPr fontAlgn="auto">
              <a:spcAft>
                <a:spcPts val="0"/>
              </a:spcAft>
              <a:buFont typeface="Arial" pitchFamily="34" charset="0"/>
              <a:buChar cha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C:\Users\Lew B\Pictures\sea ice change.jpg"/>
          <p:cNvPicPr>
            <a:picLocks noChangeAspect="1" noChangeArrowheads="1"/>
          </p:cNvPicPr>
          <p:nvPr/>
        </p:nvPicPr>
        <p:blipFill>
          <a:blip r:embed="rId2"/>
          <a:srcRect/>
          <a:stretch>
            <a:fillRect/>
          </a:stretch>
        </p:blipFill>
        <p:spPr bwMode="auto">
          <a:xfrm>
            <a:off x="-920750" y="14288"/>
            <a:ext cx="9820275" cy="703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ChangeArrowheads="1"/>
          </p:cNvSpPr>
          <p:nvPr/>
        </p:nvSpPr>
        <p:spPr bwMode="auto">
          <a:xfrm>
            <a:off x="685800" y="1676400"/>
            <a:ext cx="4572000" cy="369888"/>
          </a:xfrm>
          <a:prstGeom prst="rect">
            <a:avLst/>
          </a:prstGeom>
          <a:noFill/>
          <a:ln w="9525">
            <a:noFill/>
            <a:miter lim="800000"/>
            <a:headEnd/>
            <a:tailEnd/>
          </a:ln>
        </p:spPr>
        <p:txBody>
          <a:bodyPr>
            <a:spAutoFit/>
          </a:bodyPr>
          <a:lstStyle/>
          <a:p>
            <a:endParaRPr lang="en-US">
              <a:latin typeface="Calibri" pitchFamily="34" charset="0"/>
            </a:endParaRPr>
          </a:p>
        </p:txBody>
      </p:sp>
      <p:pic>
        <p:nvPicPr>
          <p:cNvPr id="63490" name="Picture 2" descr="C:\Users\Lew B\Pictures\sea level rise.jpg"/>
          <p:cNvPicPr>
            <a:picLocks noChangeAspect="1" noChangeArrowheads="1"/>
          </p:cNvPicPr>
          <p:nvPr/>
        </p:nvPicPr>
        <p:blipFill>
          <a:blip r:embed="rId2"/>
          <a:srcRect/>
          <a:stretch>
            <a:fillRect/>
          </a:stretch>
        </p:blipFill>
        <p:spPr bwMode="auto">
          <a:xfrm>
            <a:off x="-76200" y="76200"/>
            <a:ext cx="8869363" cy="661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File:Global Carbon Emissions.svg"/>
          <p:cNvPicPr>
            <a:picLocks noChangeAspect="1" noChangeArrowheads="1"/>
          </p:cNvPicPr>
          <p:nvPr/>
        </p:nvPicPr>
        <p:blipFill>
          <a:blip r:embed="rId2"/>
          <a:srcRect/>
          <a:stretch>
            <a:fillRect/>
          </a:stretch>
        </p:blipFill>
        <p:spPr bwMode="auto">
          <a:xfrm>
            <a:off x="533400" y="685800"/>
            <a:ext cx="8153400" cy="5410200"/>
          </a:xfrm>
          <a:prstGeom prst="rect">
            <a:avLst/>
          </a:prstGeom>
          <a:noFill/>
          <a:ln w="9525">
            <a:noFill/>
            <a:miter lim="800000"/>
            <a:headEnd/>
            <a:tailEnd/>
          </a:ln>
        </p:spPr>
      </p:pic>
      <p:sp>
        <p:nvSpPr>
          <p:cNvPr id="64514" name="Rectangle 5"/>
          <p:cNvSpPr>
            <a:spLocks noChangeArrowheads="1"/>
          </p:cNvSpPr>
          <p:nvPr/>
        </p:nvSpPr>
        <p:spPr bwMode="auto">
          <a:xfrm>
            <a:off x="685800" y="3657600"/>
            <a:ext cx="228600" cy="32778700"/>
          </a:xfrm>
          <a:prstGeom prst="rect">
            <a:avLst/>
          </a:prstGeom>
          <a:noFill/>
          <a:ln w="9525">
            <a:noFill/>
            <a:miter lim="800000"/>
            <a:headEnd/>
            <a:tailEnd/>
          </a:ln>
        </p:spPr>
        <p:txBody>
          <a:bodyPr>
            <a:spAutoFit/>
          </a:bodyPr>
          <a:lstStyle/>
          <a:p>
            <a:r>
              <a:rPr lang="en-US">
                <a:latin typeface="Calibri" pitchFamily="34" charset="0"/>
              </a:rPr>
              <a:t>Original Data citation: "Marland, G., T.A. Boden, and R. J. Andres. 2007. Global, Regional, and National CO2 Emissions</a:t>
            </a:r>
          </a:p>
        </p:txBody>
      </p:sp>
      <p:sp>
        <p:nvSpPr>
          <p:cNvPr id="64515" name="TextBox 6"/>
          <p:cNvSpPr txBox="1">
            <a:spLocks noChangeArrowheads="1"/>
          </p:cNvSpPr>
          <p:nvPr/>
        </p:nvSpPr>
        <p:spPr bwMode="auto">
          <a:xfrm>
            <a:off x="381000" y="6172200"/>
            <a:ext cx="8153400" cy="646113"/>
          </a:xfrm>
          <a:prstGeom prst="rect">
            <a:avLst/>
          </a:prstGeom>
          <a:noFill/>
          <a:ln w="9525">
            <a:noFill/>
            <a:miter lim="800000"/>
            <a:headEnd/>
            <a:tailEnd/>
          </a:ln>
        </p:spPr>
        <p:txBody>
          <a:bodyPr>
            <a:spAutoFit/>
          </a:bodyPr>
          <a:lstStyle/>
          <a:p>
            <a:r>
              <a:rPr lang="en-US">
                <a:latin typeface="Calibri" pitchFamily="34" charset="0"/>
              </a:rPr>
              <a:t>Original Data citation: "Marland, G., T.A. Boden, and R. J. Andres. 2007. Global, Regional, and National CO2 Emissions, from Wikipedia</a:t>
            </a:r>
          </a:p>
        </p:txBody>
      </p:sp>
      <p:sp>
        <p:nvSpPr>
          <p:cNvPr id="64516" name="TextBox 4"/>
          <p:cNvSpPr txBox="1">
            <a:spLocks noChangeArrowheads="1"/>
          </p:cNvSpPr>
          <p:nvPr/>
        </p:nvSpPr>
        <p:spPr bwMode="auto">
          <a:xfrm>
            <a:off x="533400" y="304800"/>
            <a:ext cx="8305800" cy="923925"/>
          </a:xfrm>
          <a:prstGeom prst="rect">
            <a:avLst/>
          </a:prstGeom>
          <a:noFill/>
          <a:ln w="9525">
            <a:noFill/>
            <a:miter lim="800000"/>
            <a:headEnd/>
            <a:tailEnd/>
          </a:ln>
        </p:spPr>
        <p:txBody>
          <a:bodyPr>
            <a:spAutoFit/>
          </a:bodyPr>
          <a:lstStyle/>
          <a:p>
            <a:r>
              <a:rPr lang="en-US" sz="3600">
                <a:solidFill>
                  <a:srgbClr val="0070C0"/>
                </a:solidFill>
                <a:latin typeface="Calibri" pitchFamily="34" charset="0"/>
              </a:rPr>
              <a:t>Sources of human activity sources of CO</a:t>
            </a:r>
            <a:r>
              <a:rPr lang="en-US" sz="3600" baseline="-25000">
                <a:solidFill>
                  <a:srgbClr val="0070C0"/>
                </a:solidFill>
                <a:latin typeface="Calibri" pitchFamily="34" charset="0"/>
              </a:rPr>
              <a:t>2 </a:t>
            </a:r>
            <a:r>
              <a:rPr lang="en-US" sz="3600">
                <a:solidFill>
                  <a:srgbClr val="0070C0"/>
                </a:solidFill>
                <a:latin typeface="Calibri" pitchFamily="34" charset="0"/>
              </a:rPr>
              <a:t> </a:t>
            </a:r>
          </a:p>
          <a:p>
            <a:r>
              <a:rPr lang="en-US" baseline="-25000">
                <a:latin typeface="Calibri" pitchFamily="34" charset="0"/>
              </a:rPr>
              <a:t> </a:t>
            </a:r>
            <a:endParaRPr lang="en-US">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2"/>
          <a:srcRect/>
          <a:stretch>
            <a:fillRect/>
          </a:stretch>
        </p:blipFill>
        <p:spPr bwMode="auto">
          <a:xfrm>
            <a:off x="3486150" y="1771650"/>
            <a:ext cx="3981450" cy="4476750"/>
          </a:xfrm>
          <a:prstGeom prst="rect">
            <a:avLst/>
          </a:prstGeom>
          <a:noFill/>
          <a:ln w="9525">
            <a:noFill/>
            <a:miter lim="800000"/>
            <a:headEnd/>
            <a:tailEnd/>
          </a:ln>
        </p:spPr>
      </p:pic>
      <p:sp>
        <p:nvSpPr>
          <p:cNvPr id="65538" name="Rectangle 1"/>
          <p:cNvSpPr>
            <a:spLocks noChangeArrowheads="1"/>
          </p:cNvSpPr>
          <p:nvPr/>
        </p:nvSpPr>
        <p:spPr bwMode="auto">
          <a:xfrm>
            <a:off x="0" y="457200"/>
            <a:ext cx="9144000" cy="1200150"/>
          </a:xfrm>
          <a:prstGeom prst="rect">
            <a:avLst/>
          </a:prstGeom>
          <a:noFill/>
          <a:ln w="9525">
            <a:noFill/>
            <a:miter lim="800000"/>
            <a:headEnd/>
            <a:tailEnd/>
          </a:ln>
        </p:spPr>
        <p:txBody>
          <a:bodyPr anchor="ctr">
            <a:spAutoFit/>
          </a:bodyPr>
          <a:lstStyle/>
          <a:p>
            <a:r>
              <a:rPr lang="en-US" sz="3600">
                <a:solidFill>
                  <a:srgbClr val="0070C0"/>
                </a:solidFill>
                <a:latin typeface="Times New Roman" pitchFamily="18" charset="0"/>
                <a:ea typeface="Calibri" pitchFamily="34" charset="0"/>
                <a:cs typeface="Times New Roman" pitchFamily="18" charset="0"/>
              </a:rPr>
              <a:t>   Individual Companies’ Contributions to Total            	US Power Sector CO</a:t>
            </a:r>
            <a:r>
              <a:rPr lang="en-US" sz="3600" baseline="-25000">
                <a:solidFill>
                  <a:srgbClr val="0070C0"/>
                </a:solidFill>
                <a:latin typeface="Times New Roman" pitchFamily="18" charset="0"/>
                <a:ea typeface="Calibri" pitchFamily="34" charset="0"/>
                <a:cs typeface="Times New Roman" pitchFamily="18" charset="0"/>
              </a:rPr>
              <a:t>2</a:t>
            </a:r>
            <a:r>
              <a:rPr lang="en-US" sz="3600">
                <a:solidFill>
                  <a:srgbClr val="0070C0"/>
                </a:solidFill>
                <a:latin typeface="Times New Roman" pitchFamily="18" charset="0"/>
                <a:ea typeface="Calibri" pitchFamily="34" charset="0"/>
                <a:cs typeface="Times New Roman" pitchFamily="18" charset="0"/>
              </a:rPr>
              <a:t> Emissions </a:t>
            </a:r>
            <a:endParaRPr lang="en-US" sz="3600">
              <a:solidFill>
                <a:srgbClr val="0070C0"/>
              </a:solidFill>
              <a:ea typeface="Calibri" pitchFamily="34" charset="0"/>
              <a:cs typeface="Times New Roman" pitchFamily="18" charset="0"/>
            </a:endParaRPr>
          </a:p>
        </p:txBody>
      </p:sp>
      <p:sp>
        <p:nvSpPr>
          <p:cNvPr id="4" name="TextBox 3"/>
          <p:cNvSpPr txBox="1"/>
          <p:nvPr/>
        </p:nvSpPr>
        <p:spPr>
          <a:xfrm>
            <a:off x="2819400" y="2590800"/>
            <a:ext cx="838200" cy="3140075"/>
          </a:xfrm>
          <a:prstGeom prst="rect">
            <a:avLst/>
          </a:prstGeom>
          <a:noFill/>
        </p:spPr>
        <p:txBody>
          <a:bodyPr>
            <a:spAutoFit/>
          </a:bodyPr>
          <a:lstStyle/>
          <a:p>
            <a:pPr fontAlgn="auto">
              <a:spcBef>
                <a:spcPts val="0"/>
              </a:spcBef>
              <a:spcAft>
                <a:spcPts val="0"/>
              </a:spcAft>
              <a:defRPr/>
            </a:pPr>
            <a:r>
              <a:rPr lang="en-US" dirty="0">
                <a:latin typeface="+mn-lt"/>
                <a:cs typeface="+mn-cs"/>
              </a:rPr>
              <a:t>100 %</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marL="342900" indent="-342900" fontAlgn="auto">
              <a:spcBef>
                <a:spcPts val="0"/>
              </a:spcBef>
              <a:spcAft>
                <a:spcPts val="0"/>
              </a:spcAft>
              <a:buFontTx/>
              <a:buAutoNum type="arabicPlain" startAt="75"/>
              <a:defRPr/>
            </a:pPr>
            <a:r>
              <a:rPr lang="en-US" dirty="0">
                <a:latin typeface="+mn-lt"/>
                <a:cs typeface="+mn-cs"/>
              </a:rPr>
              <a:t>%</a:t>
            </a:r>
          </a:p>
          <a:p>
            <a:pPr marL="342900" indent="-342900" fontAlgn="auto">
              <a:spcBef>
                <a:spcPts val="0"/>
              </a:spcBef>
              <a:spcAft>
                <a:spcPts val="0"/>
              </a:spcAft>
              <a:defRPr/>
            </a:pPr>
            <a:endParaRPr lang="en-US" b="1" dirty="0">
              <a:latin typeface="+mn-lt"/>
              <a:cs typeface="+mn-cs"/>
            </a:endParaRPr>
          </a:p>
          <a:p>
            <a:pPr marL="342900" indent="-342900" fontAlgn="auto">
              <a:spcBef>
                <a:spcPts val="0"/>
              </a:spcBef>
              <a:spcAft>
                <a:spcPts val="0"/>
              </a:spcAft>
              <a:defRPr/>
            </a:pPr>
            <a:endParaRPr lang="en-US" b="1" dirty="0">
              <a:latin typeface="+mn-lt"/>
              <a:cs typeface="+mn-cs"/>
            </a:endParaRPr>
          </a:p>
          <a:p>
            <a:pPr marL="342900" indent="-342900" fontAlgn="auto">
              <a:spcBef>
                <a:spcPts val="0"/>
              </a:spcBef>
              <a:spcAft>
                <a:spcPts val="0"/>
              </a:spcAft>
              <a:buFontTx/>
              <a:buAutoNum type="arabicPlain" startAt="75"/>
              <a:defRPr/>
            </a:pPr>
            <a:endParaRPr lang="en-US" dirty="0">
              <a:latin typeface="+mn-lt"/>
              <a:cs typeface="+mn-cs"/>
            </a:endParaRPr>
          </a:p>
          <a:p>
            <a:pPr marL="342900" indent="-342900" fontAlgn="auto">
              <a:spcBef>
                <a:spcPts val="0"/>
              </a:spcBef>
              <a:spcAft>
                <a:spcPts val="0"/>
              </a:spcAft>
              <a:defRPr/>
            </a:pPr>
            <a:r>
              <a:rPr lang="en-US" dirty="0">
                <a:latin typeface="+mn-lt"/>
                <a:cs typeface="+mn-cs"/>
              </a:rPr>
              <a:t>50 % </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25 %</a:t>
            </a:r>
            <a:endParaRPr lang="en-US" dirty="0">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676400"/>
          </a:xfrm>
        </p:spPr>
        <p:txBody>
          <a:bodyPr rtlCol="0">
            <a:normAutofit fontScale="90000"/>
          </a:bodyPr>
          <a:lstStyle/>
          <a:p>
            <a:pPr fontAlgn="auto">
              <a:spcAft>
                <a:spcPts val="0"/>
              </a:spcAft>
              <a:defRPr/>
            </a:pPr>
            <a:r>
              <a:rPr lang="en-US" dirty="0" smtClean="0">
                <a:solidFill>
                  <a:srgbClr val="0070C0"/>
                </a:solidFill>
              </a:rPr>
              <a:t>Why do many people reject the evidence that climate change is real and due, in large part, to human activities?</a:t>
            </a:r>
            <a:endParaRPr lang="en-US" dirty="0">
              <a:solidFill>
                <a:srgbClr val="0070C0"/>
              </a:solidFill>
            </a:endParaRPr>
          </a:p>
        </p:txBody>
      </p:sp>
      <p:sp>
        <p:nvSpPr>
          <p:cNvPr id="66562" name="Content Placeholder 2"/>
          <p:cNvSpPr>
            <a:spLocks noGrp="1"/>
          </p:cNvSpPr>
          <p:nvPr>
            <p:ph idx="1"/>
          </p:nvPr>
        </p:nvSpPr>
        <p:spPr>
          <a:xfrm>
            <a:off x="457200" y="2209800"/>
            <a:ext cx="8229600" cy="4495800"/>
          </a:xfrm>
        </p:spPr>
        <p:txBody>
          <a:bodyPr/>
          <a:lstStyle/>
          <a:p>
            <a:r>
              <a:rPr lang="en-US" sz="2000" smtClean="0"/>
              <a:t>Is it fear from the message? </a:t>
            </a:r>
          </a:p>
          <a:p>
            <a:r>
              <a:rPr lang="en-US" sz="2000" smtClean="0"/>
              <a:t>Distrust of the messenger?</a:t>
            </a:r>
          </a:p>
          <a:p>
            <a:r>
              <a:rPr lang="en-US" sz="2000" smtClean="0"/>
              <a:t>Politics?</a:t>
            </a:r>
          </a:p>
          <a:p>
            <a:r>
              <a:rPr lang="en-US" sz="2000" smtClean="0"/>
              <a:t>Ideology or culture?</a:t>
            </a:r>
          </a:p>
          <a:p>
            <a:r>
              <a:rPr lang="en-US" sz="2000" smtClean="0"/>
              <a:t>Economic self-interest or </a:t>
            </a:r>
          </a:p>
          <a:p>
            <a:r>
              <a:rPr lang="en-US" sz="2000" smtClean="0"/>
              <a:t>Something else?  </a:t>
            </a:r>
          </a:p>
          <a:p>
            <a:endParaRPr lang="en-US" sz="2000" smtClean="0"/>
          </a:p>
          <a:p>
            <a:pPr>
              <a:buFont typeface="Arial" charset="0"/>
              <a:buNone/>
            </a:pPr>
            <a:r>
              <a:rPr lang="en-US" sz="2400" smtClean="0"/>
              <a:t>Since 1934 the Tobacco Industry denied  the health dangers of</a:t>
            </a:r>
          </a:p>
          <a:p>
            <a:pPr>
              <a:buFont typeface="Arial" charset="0"/>
              <a:buNone/>
            </a:pPr>
            <a:r>
              <a:rPr lang="en-US" sz="2400" smtClean="0"/>
              <a:t> smoking and  millions of Americans died needlessly. What does</a:t>
            </a:r>
          </a:p>
          <a:p>
            <a:pPr>
              <a:buFont typeface="Arial" charset="0"/>
              <a:buNone/>
            </a:pPr>
            <a:r>
              <a:rPr lang="en-US" sz="2400" smtClean="0"/>
              <a:t>it take to restore fact-based policy making to our democracy? </a:t>
            </a:r>
          </a:p>
          <a:p>
            <a:pPr>
              <a:buFont typeface="Arial" charset="0"/>
              <a:buNone/>
            </a:pPr>
            <a:r>
              <a:rPr lang="en-US" sz="2000" smtClean="0"/>
              <a:t> </a:t>
            </a:r>
          </a:p>
          <a:p>
            <a:endParaRPr lang="en-US" sz="20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70C0"/>
                </a:solidFill>
              </a:rPr>
              <a:t>Consequence of ignoring or denying science and health data: Tobacco	</a:t>
            </a:r>
            <a:endParaRPr lang="en-US" dirty="0">
              <a:solidFill>
                <a:srgbClr val="0070C0"/>
              </a:solidFill>
            </a:endParaRPr>
          </a:p>
        </p:txBody>
      </p:sp>
      <p:sp>
        <p:nvSpPr>
          <p:cNvPr id="6" name="Content Placeholder 5"/>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t>Surgeon General’s 1964 report: excessive smoking is causing a lung cancer epidemic.</a:t>
            </a:r>
          </a:p>
          <a:p>
            <a:pPr fontAlgn="auto">
              <a:spcAft>
                <a:spcPts val="0"/>
              </a:spcAft>
              <a:buFont typeface="Arial" pitchFamily="34" charset="0"/>
              <a:buChar char="•"/>
              <a:defRPr/>
            </a:pPr>
            <a:r>
              <a:rPr lang="en-US" dirty="0" smtClean="0"/>
              <a:t>Tobacco companies continued to win law suits with arguments about attribution, while knowingly  conspiring  to suppress and deny the scientific and medical evidence. </a:t>
            </a:r>
          </a:p>
          <a:p>
            <a:pPr fontAlgn="auto">
              <a:spcAft>
                <a:spcPts val="0"/>
              </a:spcAft>
              <a:buFont typeface="Arial" pitchFamily="34" charset="0"/>
              <a:buChar char="•"/>
              <a:defRPr/>
            </a:pPr>
            <a:r>
              <a:rPr lang="en-US" dirty="0" smtClean="0"/>
              <a:t> By 1998 Plaintiffs  began to win suits when  judges demanded release of documents showing  evidence of tobacco company conspiracies.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endParaRPr lang="en-US" smtClean="0"/>
          </a:p>
        </p:txBody>
      </p:sp>
      <p:sp>
        <p:nvSpPr>
          <p:cNvPr id="68610" name="Content Placeholder 2"/>
          <p:cNvSpPr>
            <a:spLocks noGrp="1"/>
          </p:cNvSpPr>
          <p:nvPr>
            <p:ph idx="1"/>
          </p:nvPr>
        </p:nvSpPr>
        <p:spPr/>
        <p:txBody>
          <a:bodyPr/>
          <a:lstStyle/>
          <a:p>
            <a:endParaRPr lang="en-US" smtClean="0"/>
          </a:p>
        </p:txBody>
      </p:sp>
      <p:pic>
        <p:nvPicPr>
          <p:cNvPr id="68611" name="Picture 2"/>
          <p:cNvPicPr>
            <a:picLocks noChangeAspect="1" noChangeArrowheads="1"/>
          </p:cNvPicPr>
          <p:nvPr/>
        </p:nvPicPr>
        <p:blipFill>
          <a:blip r:embed="rId3"/>
          <a:srcRect/>
          <a:stretch>
            <a:fillRect/>
          </a:stretch>
        </p:blipFill>
        <p:spPr bwMode="auto">
          <a:xfrm>
            <a:off x="0" y="0"/>
            <a:ext cx="9486900" cy="714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70C0"/>
                </a:solidFill>
              </a:rPr>
              <a:t>Denial of Strong Science – Protecting Financial &amp; Political Interests</a:t>
            </a:r>
            <a:endParaRPr lang="en-US" dirty="0">
              <a:solidFill>
                <a:srgbClr val="0070C0"/>
              </a:solidFill>
            </a:endParaRPr>
          </a:p>
        </p:txBody>
      </p:sp>
      <p:sp>
        <p:nvSpPr>
          <p:cNvPr id="70658" name="Content Placeholder 2"/>
          <p:cNvSpPr>
            <a:spLocks noGrp="1"/>
          </p:cNvSpPr>
          <p:nvPr>
            <p:ph idx="1"/>
          </p:nvPr>
        </p:nvSpPr>
        <p:spPr/>
        <p:txBody>
          <a:bodyPr/>
          <a:lstStyle/>
          <a:p>
            <a:r>
              <a:rPr lang="en-US" smtClean="0"/>
              <a:t>Misinformation and propaganda, masquerading as science and fueled by heavy spending, are injected not only into media accounts but into debates in the Congress.</a:t>
            </a:r>
          </a:p>
          <a:p>
            <a:pPr>
              <a:buFont typeface="Arial" charset="0"/>
              <a:buNone/>
            </a:pPr>
            <a:endParaRPr lang="en-US" smtClean="0"/>
          </a:p>
          <a:p>
            <a:r>
              <a:rPr lang="en-US" smtClean="0"/>
              <a:t>Now the deniers want you to believe burning fossil fuels are not primary cause of global warming or dangerous climate change. </a:t>
            </a:r>
          </a:p>
          <a:p>
            <a:endParaRPr lang="en-US" smtClean="0"/>
          </a:p>
          <a:p>
            <a:pPr>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wind power turbine seen from a field"/>
          <p:cNvPicPr>
            <a:picLocks noChangeAspect="1" noChangeArrowheads="1"/>
          </p:cNvPicPr>
          <p:nvPr/>
        </p:nvPicPr>
        <p:blipFill>
          <a:blip r:embed="rId2"/>
          <a:srcRect/>
          <a:stretch>
            <a:fillRect/>
          </a:stretch>
        </p:blipFill>
        <p:spPr bwMode="auto">
          <a:xfrm>
            <a:off x="1143000" y="304800"/>
            <a:ext cx="5029200" cy="2628900"/>
          </a:xfrm>
          <a:prstGeom prst="rect">
            <a:avLst/>
          </a:prstGeom>
          <a:noFill/>
          <a:ln w="9525">
            <a:noFill/>
            <a:miter lim="800000"/>
            <a:headEnd/>
            <a:tailEnd/>
          </a:ln>
        </p:spPr>
      </p:pic>
      <p:sp>
        <p:nvSpPr>
          <p:cNvPr id="71682" name="Rectangle 2"/>
          <p:cNvSpPr>
            <a:spLocks noChangeArrowheads="1"/>
          </p:cNvSpPr>
          <p:nvPr/>
        </p:nvSpPr>
        <p:spPr bwMode="auto">
          <a:xfrm>
            <a:off x="457200" y="2967038"/>
            <a:ext cx="7620000" cy="2124075"/>
          </a:xfrm>
          <a:prstGeom prst="rect">
            <a:avLst/>
          </a:prstGeom>
          <a:noFill/>
          <a:ln w="9525">
            <a:noFill/>
            <a:miter lim="800000"/>
            <a:headEnd/>
            <a:tailEnd/>
          </a:ln>
        </p:spPr>
        <p:txBody>
          <a:bodyPr>
            <a:spAutoFit/>
          </a:bodyPr>
          <a:lstStyle/>
          <a:p>
            <a:r>
              <a:rPr lang="en-US" sz="2400">
                <a:latin typeface="Calibri" pitchFamily="34" charset="0"/>
              </a:rPr>
              <a:t>Confidential memo (seen by </a:t>
            </a:r>
            <a:r>
              <a:rPr lang="en-US" sz="2400" i="1">
                <a:latin typeface="Calibri" pitchFamily="34" charset="0"/>
              </a:rPr>
              <a:t>Guardian)</a:t>
            </a:r>
            <a:r>
              <a:rPr lang="en-US" sz="2400">
                <a:latin typeface="Calibri" pitchFamily="34" charset="0"/>
              </a:rPr>
              <a:t> calls for climate change skeptics to turn American public against wind power.</a:t>
            </a:r>
          </a:p>
          <a:p>
            <a:endParaRPr lang="en-US" sz="2400">
              <a:latin typeface="Calibri" pitchFamily="34" charset="0"/>
            </a:endParaRPr>
          </a:p>
          <a:p>
            <a:endParaRPr lang="en-US">
              <a:latin typeface="Calibri" pitchFamily="34" charset="0"/>
            </a:endParaRPr>
          </a:p>
          <a:p>
            <a:r>
              <a:rPr lang="en-US">
                <a:latin typeface="Calibri" pitchFamily="34" charset="0"/>
              </a:rPr>
              <a:t> </a:t>
            </a:r>
          </a:p>
        </p:txBody>
      </p:sp>
      <p:sp>
        <p:nvSpPr>
          <p:cNvPr id="4" name="Rectangle 3"/>
          <p:cNvSpPr/>
          <p:nvPr/>
        </p:nvSpPr>
        <p:spPr>
          <a:xfrm>
            <a:off x="533400" y="3886200"/>
            <a:ext cx="7162800" cy="2678113"/>
          </a:xfrm>
          <a:prstGeom prst="rect">
            <a:avLst/>
          </a:prstGeom>
        </p:spPr>
        <p:txBody>
          <a:bodyPr>
            <a:spAutoFit/>
          </a:bodyPr>
          <a:lstStyle/>
          <a:p>
            <a:pPr fontAlgn="auto">
              <a:spcBef>
                <a:spcPts val="0"/>
              </a:spcBef>
              <a:spcAft>
                <a:spcPts val="0"/>
              </a:spcAft>
              <a:defRPr/>
            </a:pPr>
            <a:r>
              <a:rPr lang="en-US" sz="2400" dirty="0">
                <a:latin typeface="+mn-lt"/>
                <a:cs typeface="+mn-cs"/>
              </a:rPr>
              <a:t>             A number of right-wing organizations, including Americans for Prosperity, which is funded by the billionaire Koch brothers, are attacking Obama for his support for solar and </a:t>
            </a:r>
            <a:r>
              <a:rPr lang="en-US" sz="2400" dirty="0">
                <a:solidFill>
                  <a:schemeClr val="tx1">
                    <a:lumMod val="95000"/>
                    <a:lumOff val="5000"/>
                  </a:schemeClr>
                </a:solidFill>
                <a:latin typeface="+mn-lt"/>
                <a:cs typeface="+mn-cs"/>
                <a:hlinkClick r:id="rId3" tooltip="More from guardian.co.uk on Wind power"/>
              </a:rPr>
              <a:t>wind power</a:t>
            </a:r>
            <a:r>
              <a:rPr lang="en-US" sz="2400" dirty="0">
                <a:latin typeface="+mn-lt"/>
                <a:cs typeface="+mn-cs"/>
              </a:rPr>
              <a:t>. The American Legislative Exchange Council (ALEC), which also has financial links to the </a:t>
            </a:r>
            <a:r>
              <a:rPr lang="en-US" sz="2400" dirty="0" err="1">
                <a:latin typeface="+mn-lt"/>
                <a:cs typeface="+mn-cs"/>
              </a:rPr>
              <a:t>Kochs</a:t>
            </a:r>
            <a:r>
              <a:rPr lang="en-US" sz="2400" dirty="0">
                <a:latin typeface="+mn-lt"/>
                <a:cs typeface="+mn-cs"/>
              </a:rPr>
              <a:t>, has drafted bills to overturn state laws promoting wind energy.</a:t>
            </a:r>
            <a:endParaRPr lang="en-US" sz="2400" dirty="0">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http://upload.wikimedia.org/wikipedia/commons/thumb/b/bb/1000_Year_Temperature_Comparison.png/350px-1000_Year_Temperature_Comparison.png"/>
          <p:cNvPicPr>
            <a:picLocks noChangeAspect="1" noChangeArrowheads="1"/>
          </p:cNvPicPr>
          <p:nvPr/>
        </p:nvPicPr>
        <p:blipFill>
          <a:blip r:embed="rId2"/>
          <a:srcRect/>
          <a:stretch>
            <a:fillRect/>
          </a:stretch>
        </p:blipFill>
        <p:spPr bwMode="auto">
          <a:xfrm>
            <a:off x="1371600" y="533400"/>
            <a:ext cx="4572000" cy="4038600"/>
          </a:xfrm>
          <a:prstGeom prst="rect">
            <a:avLst/>
          </a:prstGeom>
          <a:noFill/>
          <a:ln w="9525">
            <a:noFill/>
            <a:miter lim="800000"/>
            <a:headEnd/>
            <a:tailEnd/>
          </a:ln>
        </p:spPr>
      </p:pic>
      <p:sp>
        <p:nvSpPr>
          <p:cNvPr id="72706" name="Rectangle 2"/>
          <p:cNvSpPr>
            <a:spLocks noChangeArrowheads="1"/>
          </p:cNvSpPr>
          <p:nvPr/>
        </p:nvSpPr>
        <p:spPr bwMode="auto">
          <a:xfrm>
            <a:off x="762000" y="4724400"/>
            <a:ext cx="6553200" cy="1200150"/>
          </a:xfrm>
          <a:prstGeom prst="rect">
            <a:avLst/>
          </a:prstGeom>
          <a:noFill/>
          <a:ln w="9525">
            <a:noFill/>
            <a:miter lim="800000"/>
            <a:headEnd/>
            <a:tailEnd/>
          </a:ln>
        </p:spPr>
        <p:txBody>
          <a:bodyPr>
            <a:spAutoFit/>
          </a:bodyPr>
          <a:lstStyle/>
          <a:p>
            <a:r>
              <a:rPr lang="en-US">
                <a:latin typeface="Calibri" pitchFamily="34" charset="0"/>
                <a:hlinkClick r:id="rId3" tooltip="Northern Hemisphere"/>
              </a:rPr>
              <a:t>Northern Hemisphere</a:t>
            </a:r>
            <a:r>
              <a:rPr lang="en-US">
                <a:latin typeface="Calibri" pitchFamily="34" charset="0"/>
              </a:rPr>
              <a:t> </a:t>
            </a:r>
            <a:r>
              <a:rPr lang="en-US">
                <a:latin typeface="Calibri" pitchFamily="34" charset="0"/>
                <a:hlinkClick r:id="rId4" tooltip="Temperature record of the past 1000 years"/>
              </a:rPr>
              <a:t>temperatures for the last 600 or 1,000 years</a:t>
            </a:r>
            <a:r>
              <a:rPr lang="en-US">
                <a:latin typeface="Calibri" pitchFamily="34" charset="0"/>
              </a:rPr>
              <a:t>: by December 2005 more than a dozen reconstructions showed the basic finding that late 20th century temperatures significantly exceeded previous temperatures during that period.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76400"/>
          </a:xfrm>
        </p:spPr>
        <p:txBody>
          <a:bodyPr rtlCol="0">
            <a:normAutofit fontScale="90000"/>
          </a:bodyPr>
          <a:lstStyle/>
          <a:p>
            <a:pPr fontAlgn="auto">
              <a:spcAft>
                <a:spcPts val="0"/>
              </a:spcAft>
              <a:defRPr/>
            </a:pPr>
            <a:r>
              <a:rPr lang="en-US" dirty="0" smtClean="0">
                <a:solidFill>
                  <a:srgbClr val="0070C0"/>
                </a:solidFill>
              </a:rPr>
              <a:t> </a:t>
            </a:r>
            <a:br>
              <a:rPr lang="en-US" dirty="0" smtClean="0">
                <a:solidFill>
                  <a:srgbClr val="0070C0"/>
                </a:solidFill>
              </a:rPr>
            </a:br>
            <a:r>
              <a:rPr lang="en-US" dirty="0" smtClean="0">
                <a:solidFill>
                  <a:schemeClr val="tx2">
                    <a:lumMod val="60000"/>
                    <a:lumOff val="40000"/>
                  </a:schemeClr>
                </a:solidFill>
              </a:rPr>
              <a:t>Do You Believe Global Warming is NOT a Serious Threat to our Planet?</a:t>
            </a:r>
            <a:br>
              <a:rPr lang="en-US" dirty="0" smtClean="0">
                <a:solidFill>
                  <a:schemeClr val="tx2">
                    <a:lumMod val="60000"/>
                    <a:lumOff val="40000"/>
                  </a:schemeClr>
                </a:solidFill>
              </a:rPr>
            </a:br>
            <a:r>
              <a:rPr lang="en-US" dirty="0" smtClean="0">
                <a:solidFill>
                  <a:schemeClr val="tx2">
                    <a:lumMod val="60000"/>
                    <a:lumOff val="40000"/>
                  </a:schemeClr>
                </a:solidFill>
              </a:rPr>
              <a:t>If so raise your hand.</a:t>
            </a:r>
            <a:r>
              <a:rPr lang="en-US" dirty="0" smtClean="0">
                <a:solidFill>
                  <a:srgbClr val="0070C0"/>
                </a:solidFill>
              </a:rPr>
              <a:t/>
            </a:r>
            <a:br>
              <a:rPr lang="en-US" dirty="0" smtClean="0">
                <a:solidFill>
                  <a:srgbClr val="0070C0"/>
                </a:solidFill>
              </a:rPr>
            </a:br>
            <a:endParaRPr lang="en-US" dirty="0">
              <a:solidFill>
                <a:srgbClr val="0070C0"/>
              </a:solidFill>
            </a:endParaRPr>
          </a:p>
        </p:txBody>
      </p:sp>
      <p:sp>
        <p:nvSpPr>
          <p:cNvPr id="3" name="Content Placeholder 2"/>
          <p:cNvSpPr>
            <a:spLocks noGrp="1"/>
          </p:cNvSpPr>
          <p:nvPr>
            <p:ph idx="1"/>
          </p:nvPr>
        </p:nvSpPr>
        <p:spPr>
          <a:xfrm>
            <a:off x="381000" y="2133600"/>
            <a:ext cx="8458200" cy="3992563"/>
          </a:xfrm>
        </p:spPr>
        <p:txBody>
          <a:bodyPr rtlCol="0">
            <a:normAutofit lnSpcReduction="10000"/>
          </a:bodyPr>
          <a:lstStyle/>
          <a:p>
            <a:pPr fontAlgn="auto">
              <a:spcAft>
                <a:spcPts val="0"/>
              </a:spcAft>
              <a:buFont typeface="Arial" pitchFamily="34" charset="0"/>
              <a:buChar char="•"/>
              <a:defRPr/>
            </a:pPr>
            <a:r>
              <a:rPr lang="en-US" dirty="0" smtClean="0"/>
              <a:t>Do believe the planet is undergoing an unusual level of surface and ocean warming?</a:t>
            </a:r>
          </a:p>
          <a:p>
            <a:pPr fontAlgn="auto">
              <a:spcAft>
                <a:spcPts val="0"/>
              </a:spcAft>
              <a:buFont typeface="Arial" pitchFamily="34" charset="0"/>
              <a:buChar char="•"/>
              <a:defRPr/>
            </a:pPr>
            <a:r>
              <a:rPr lang="en-US" dirty="0" smtClean="0"/>
              <a:t>Do you think human activities significantly responsible?</a:t>
            </a:r>
          </a:p>
          <a:p>
            <a:pPr fontAlgn="auto">
              <a:spcAft>
                <a:spcPts val="0"/>
              </a:spcAft>
              <a:buFont typeface="Arial" pitchFamily="34" charset="0"/>
              <a:buChar char="•"/>
              <a:defRPr/>
            </a:pPr>
            <a:r>
              <a:rPr lang="en-US" dirty="0" smtClean="0"/>
              <a:t>Are any of you among those, including some scientists, who are skeptical that burning fossil fuels and cutting forests threaten serious changes in climate?</a:t>
            </a:r>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American climatologist Michael Mann"/>
          <p:cNvPicPr>
            <a:picLocks noChangeAspect="1" noChangeArrowheads="1"/>
          </p:cNvPicPr>
          <p:nvPr/>
        </p:nvPicPr>
        <p:blipFill>
          <a:blip r:embed="rId2"/>
          <a:srcRect/>
          <a:stretch>
            <a:fillRect/>
          </a:stretch>
        </p:blipFill>
        <p:spPr bwMode="auto">
          <a:xfrm>
            <a:off x="381000" y="304800"/>
            <a:ext cx="3429000" cy="2628900"/>
          </a:xfrm>
          <a:prstGeom prst="rect">
            <a:avLst/>
          </a:prstGeom>
          <a:noFill/>
          <a:ln w="9525">
            <a:noFill/>
            <a:miter lim="800000"/>
            <a:headEnd/>
            <a:tailEnd/>
          </a:ln>
        </p:spPr>
      </p:pic>
      <p:sp>
        <p:nvSpPr>
          <p:cNvPr id="73730" name="Rectangle 3"/>
          <p:cNvSpPr>
            <a:spLocks noChangeArrowheads="1"/>
          </p:cNvSpPr>
          <p:nvPr/>
        </p:nvSpPr>
        <p:spPr bwMode="auto">
          <a:xfrm>
            <a:off x="0" y="349250"/>
            <a:ext cx="15501938" cy="6094413"/>
          </a:xfrm>
          <a:prstGeom prst="rect">
            <a:avLst/>
          </a:prstGeom>
          <a:noFill/>
          <a:ln w="9525">
            <a:noFill/>
            <a:miter lim="800000"/>
            <a:headEnd/>
            <a:tailEnd/>
          </a:ln>
        </p:spPr>
        <p:txBody>
          <a:bodyPr anchor="ctr">
            <a:spAutoFit/>
          </a:bodyPr>
          <a:lstStyle/>
          <a:p>
            <a:endParaRPr lang="en-US"/>
          </a:p>
          <a:p>
            <a:pPr eaLnBrk="0" hangingPunct="0"/>
            <a:r>
              <a:rPr lang="en-US"/>
              <a:t>   </a:t>
            </a:r>
          </a:p>
          <a:p>
            <a:pPr eaLnBrk="0" hangingPunct="0"/>
            <a:endParaRPr lang="en-US"/>
          </a:p>
          <a:p>
            <a:pPr eaLnBrk="0" hangingPunct="0"/>
            <a:endParaRPr lang="en-US" sz="2400"/>
          </a:p>
          <a:p>
            <a:pPr eaLnBrk="0" hangingPunct="0"/>
            <a:endParaRPr lang="en-US" sz="2400"/>
          </a:p>
          <a:p>
            <a:pPr eaLnBrk="0" hangingPunct="0"/>
            <a:endParaRPr lang="en-US" sz="2400"/>
          </a:p>
          <a:p>
            <a:pPr eaLnBrk="0" hangingPunct="0"/>
            <a:endParaRPr lang="en-US" sz="2400"/>
          </a:p>
          <a:p>
            <a:pPr eaLnBrk="0" hangingPunct="0"/>
            <a:endParaRPr lang="en-US" sz="2400"/>
          </a:p>
          <a:p>
            <a:pPr eaLnBrk="0" hangingPunct="0"/>
            <a:r>
              <a:rPr lang="en-US" sz="2400"/>
              <a:t>  Michael Mann has successfully fought off an attempt by a </a:t>
            </a:r>
          </a:p>
          <a:p>
            <a:pPr eaLnBrk="0" hangingPunct="0"/>
            <a:r>
              <a:rPr lang="en-US" sz="2400"/>
              <a:t>  pro-industry think-tank to gain  access to thousands of his </a:t>
            </a:r>
          </a:p>
          <a:p>
            <a:pPr eaLnBrk="0" hangingPunct="0"/>
            <a:r>
              <a:rPr lang="en-US" sz="2400"/>
              <a:t>  private emails. There is </a:t>
            </a:r>
            <a:r>
              <a:rPr lang="en-US" sz="2800">
                <a:latin typeface="Calibri" pitchFamily="34" charset="0"/>
              </a:rPr>
              <a:t>similar legal action  against the </a:t>
            </a:r>
          </a:p>
          <a:p>
            <a:pPr eaLnBrk="0" hangingPunct="0"/>
            <a:r>
              <a:rPr lang="en-US" sz="2800">
                <a:latin typeface="Calibri" pitchFamily="34" charset="0"/>
              </a:rPr>
              <a:t>  NASA scientist James Hansen. His research,  demonstrating</a:t>
            </a:r>
          </a:p>
          <a:p>
            <a:pPr eaLnBrk="0" hangingPunct="0"/>
            <a:r>
              <a:rPr lang="en-US" sz="2800">
                <a:latin typeface="Calibri" pitchFamily="34" charset="0"/>
              </a:rPr>
              <a:t>  a recent sharp rise in warming, is one of the most  </a:t>
            </a:r>
          </a:p>
          <a:p>
            <a:pPr eaLnBrk="0" hangingPunct="0"/>
            <a:r>
              <a:rPr lang="en-US" sz="2800">
                <a:latin typeface="Calibri" pitchFamily="34" charset="0"/>
              </a:rPr>
              <a:t>  easily understood representations of climate change</a:t>
            </a:r>
          </a:p>
          <a:p>
            <a:pPr eaLnBrk="0" hangingPunct="0"/>
            <a:r>
              <a:rPr lang="en-US" sz="2800">
                <a:latin typeface="Calibri" pitchFamily="34" charset="0"/>
              </a:rPr>
              <a:t>  – and has also infuriated those opposing action on global</a:t>
            </a:r>
          </a:p>
          <a:p>
            <a:pPr eaLnBrk="0" hangingPunct="0"/>
            <a:r>
              <a:rPr lang="en-US" sz="2800">
                <a:latin typeface="Calibri" pitchFamily="34" charset="0"/>
              </a:rPr>
              <a:t>  warming.</a:t>
            </a:r>
            <a:endParaRPr lang="en-US" sz="2800"/>
          </a:p>
        </p:txBody>
      </p:sp>
      <p:pic>
        <p:nvPicPr>
          <p:cNvPr id="73731" name="Picture 4" descr="http://static.guim.co.uk/static/5d13f76e942def58a11fcad3b665a4917f6103d5/common/images/icon-email.png">
            <a:hlinkClick r:id="rId3" tooltip="Send to a friend"/>
          </p:cNvPr>
          <p:cNvPicPr>
            <a:picLocks noChangeAspect="1" noChangeArrowheads="1"/>
          </p:cNvPicPr>
          <p:nvPr/>
        </p:nvPicPr>
        <p:blipFill>
          <a:blip r:embed="rId4"/>
          <a:srcRect/>
          <a:stretch>
            <a:fillRect/>
          </a:stretch>
        </p:blipFill>
        <p:spPr bwMode="auto">
          <a:xfrm>
            <a:off x="142875" y="-1074738"/>
            <a:ext cx="142875" cy="114300"/>
          </a:xfrm>
          <a:prstGeom prst="rect">
            <a:avLst/>
          </a:prstGeom>
          <a:noFill/>
          <a:ln w="9525">
            <a:noFill/>
            <a:miter lim="800000"/>
            <a:headEnd/>
            <a:tailEnd/>
          </a:ln>
        </p:spPr>
      </p:pic>
      <p:sp>
        <p:nvSpPr>
          <p:cNvPr id="73732" name="Rectangle 5"/>
          <p:cNvSpPr>
            <a:spLocks noChangeArrowheads="1"/>
          </p:cNvSpPr>
          <p:nvPr/>
        </p:nvSpPr>
        <p:spPr bwMode="auto">
          <a:xfrm>
            <a:off x="3886200" y="228600"/>
            <a:ext cx="3962400" cy="2862263"/>
          </a:xfrm>
          <a:prstGeom prst="rect">
            <a:avLst/>
          </a:prstGeom>
          <a:noFill/>
          <a:ln w="9525">
            <a:noFill/>
            <a:miter lim="800000"/>
            <a:headEnd/>
            <a:tailEnd/>
          </a:ln>
        </p:spPr>
        <p:txBody>
          <a:bodyPr>
            <a:spAutoFit/>
          </a:bodyPr>
          <a:lstStyle/>
          <a:p>
            <a:r>
              <a:rPr lang="en-US" sz="2400"/>
              <a:t>American climatologist Michael Mann, one of</a:t>
            </a:r>
          </a:p>
          <a:p>
            <a:r>
              <a:rPr lang="en-US" sz="2400"/>
              <a:t>the originators of the</a:t>
            </a:r>
          </a:p>
          <a:p>
            <a:r>
              <a:rPr lang="en-US" sz="2400"/>
              <a:t>graph of temperature</a:t>
            </a:r>
          </a:p>
          <a:p>
            <a:r>
              <a:rPr lang="en-US" sz="2400"/>
              <a:t>trends called the “hockey stick”.</a:t>
            </a:r>
            <a:endParaRPr lang="en-US"/>
          </a:p>
          <a:p>
            <a:pPr>
              <a:buFontTx/>
              <a:buChar char="-"/>
            </a:pPr>
            <a:r>
              <a:rPr lang="en-US"/>
              <a:t>photo: Jon Golden, Penn state </a:t>
            </a:r>
          </a:p>
          <a:p>
            <a:pPr>
              <a:buFontTx/>
              <a:buChar char="-"/>
            </a:pPr>
            <a:endParaRPr lang="en-US">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70C0"/>
                </a:solidFill>
              </a:rPr>
              <a:t>What Can Be Done to Reduce Global Warming </a:t>
            </a:r>
            <a:r>
              <a:rPr lang="en-US" smtClean="0">
                <a:solidFill>
                  <a:srgbClr val="0070C0"/>
                </a:solidFill>
              </a:rPr>
              <a:t>and Climate </a:t>
            </a:r>
            <a:r>
              <a:rPr lang="en-US" dirty="0" smtClean="0">
                <a:solidFill>
                  <a:srgbClr val="0070C0"/>
                </a:solidFill>
              </a:rPr>
              <a:t>Change? </a:t>
            </a:r>
            <a:endParaRPr lang="en-US" dirty="0">
              <a:solidFill>
                <a:srgbClr val="0070C0"/>
              </a:solidFill>
            </a:endParaRP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t>New sources of renewable energy must be developed and adopted, globally.</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Ultimately those who are responsible for oil, gas, and coal that cause global warming must be induced, by law or markets, to reduce their activities.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But public engagement must come first.</a:t>
            </a:r>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What can scientists do to convince the public to support public policies to slow climate change?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fontAlgn="auto">
              <a:spcAft>
                <a:spcPts val="0"/>
              </a:spcAft>
              <a:defRPr/>
            </a:pPr>
            <a:r>
              <a:rPr lang="en-US" dirty="0" smtClean="0">
                <a:solidFill>
                  <a:srgbClr val="0070C0"/>
                </a:solidFill>
              </a:rPr>
              <a:t>Seeking Rational Government Polices</a:t>
            </a:r>
            <a:endParaRPr lang="en-US" dirty="0">
              <a:solidFill>
                <a:srgbClr val="0070C0"/>
              </a:solidFill>
            </a:endParaRPr>
          </a:p>
        </p:txBody>
      </p:sp>
      <p:sp>
        <p:nvSpPr>
          <p:cNvPr id="5" name="Content Placeholder 4"/>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The Union of Concerned Scientists has created a new Center for Science and Democracy, to help scientists to seek more rational public policies.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Issues like climate change will be discussed by forums of scientists, politicians, industry executives, social scientists, and the public seeking workable, long-term solutions.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rtlCol="0">
            <a:normAutofit fontScale="90000"/>
          </a:bodyPr>
          <a:lstStyle/>
          <a:p>
            <a:pPr fontAlgn="auto">
              <a:spcAft>
                <a:spcPts val="0"/>
              </a:spcAft>
              <a:defRPr/>
            </a:pPr>
            <a:r>
              <a:rPr lang="en-US" dirty="0" smtClean="0">
                <a:solidFill>
                  <a:srgbClr val="0070C0"/>
                </a:solidFill>
              </a:rPr>
              <a:t>Is The Enlightenment a Realistic Model?</a:t>
            </a:r>
            <a:endParaRPr lang="en-US" dirty="0">
              <a:solidFill>
                <a:srgbClr val="0070C0"/>
              </a:solidFill>
            </a:endParaRPr>
          </a:p>
        </p:txBody>
      </p:sp>
      <p:sp>
        <p:nvSpPr>
          <p:cNvPr id="76802" name="Content Placeholder 2"/>
          <p:cNvSpPr>
            <a:spLocks noGrp="1"/>
          </p:cNvSpPr>
          <p:nvPr>
            <p:ph idx="1"/>
          </p:nvPr>
        </p:nvSpPr>
        <p:spPr/>
        <p:txBody>
          <a:bodyPr/>
          <a:lstStyle/>
          <a:p>
            <a:r>
              <a:rPr lang="en-US" smtClean="0"/>
              <a:t>Our nation’s founders were committed to unleashing the power of reason to advance knowledge and to build an effective, responsive and trust-worthy government.</a:t>
            </a:r>
          </a:p>
          <a:p>
            <a:endParaRPr lang="en-US" smtClean="0"/>
          </a:p>
          <a:p>
            <a:r>
              <a:rPr lang="en-US" smtClean="0"/>
              <a:t>The early voters were, like the founders, land-owning, white, men well-educated in the philosophy of the Enlightenment .  </a:t>
            </a:r>
          </a:p>
          <a:p>
            <a:endParaRPr lang="en-US" smtClean="0"/>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70C0"/>
                </a:solidFill>
              </a:rPr>
              <a:t>Do science and democracy rely on common principles?</a:t>
            </a:r>
            <a:endParaRPr lang="en-US" dirty="0">
              <a:solidFill>
                <a:srgbClr val="0070C0"/>
              </a:solidFill>
            </a:endParaRP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a:t>Science offers a model that can help restore our government’s ability to make decisions through constructive debates and evidence-based decisions. </a:t>
            </a:r>
            <a:endParaRPr lang="en-US" dirty="0" smtClean="0"/>
          </a:p>
          <a:p>
            <a:pPr fontAlgn="auto">
              <a:spcAft>
                <a:spcPts val="0"/>
              </a:spcAft>
              <a:buFont typeface="Arial" pitchFamily="34" charset="0"/>
              <a:buChar char="•"/>
              <a:defRPr/>
            </a:pPr>
            <a:r>
              <a:rPr lang="en-US" dirty="0" smtClean="0"/>
              <a:t>That’s </a:t>
            </a:r>
            <a:r>
              <a:rPr lang="en-US" dirty="0"/>
              <a:t>because the progress of science is based on</a:t>
            </a:r>
            <a:r>
              <a:rPr lang="en-US" dirty="0">
                <a:solidFill>
                  <a:srgbClr val="FF0000"/>
                </a:solidFill>
              </a:rPr>
              <a:t> transparency, </a:t>
            </a:r>
            <a:r>
              <a:rPr lang="en-US" dirty="0" smtClean="0">
                <a:solidFill>
                  <a:srgbClr val="FF0000"/>
                </a:solidFill>
              </a:rPr>
              <a:t>evidence, accountability</a:t>
            </a:r>
            <a:r>
              <a:rPr lang="en-US" dirty="0">
                <a:solidFill>
                  <a:srgbClr val="FF0000"/>
                </a:solidFill>
              </a:rPr>
              <a:t>, </a:t>
            </a:r>
            <a:r>
              <a:rPr lang="en-US" dirty="0"/>
              <a:t>and</a:t>
            </a:r>
            <a:r>
              <a:rPr lang="en-US" dirty="0">
                <a:solidFill>
                  <a:srgbClr val="FF0000"/>
                </a:solidFill>
              </a:rPr>
              <a:t> trust</a:t>
            </a:r>
            <a:r>
              <a:rPr lang="en-US" dirty="0"/>
              <a:t>. </a:t>
            </a:r>
            <a:endParaRPr lang="en-US" dirty="0" smtClean="0"/>
          </a:p>
          <a:p>
            <a:pPr fontAlgn="auto">
              <a:spcAft>
                <a:spcPts val="0"/>
              </a:spcAft>
              <a:buFont typeface="Arial" pitchFamily="34" charset="0"/>
              <a:buChar char="•"/>
              <a:defRPr/>
            </a:pPr>
            <a:r>
              <a:rPr lang="en-US" dirty="0" smtClean="0"/>
              <a:t>These </a:t>
            </a:r>
            <a:r>
              <a:rPr lang="en-US" dirty="0"/>
              <a:t>must also be the basic principles of a democratic government if it is to be </a:t>
            </a:r>
            <a:r>
              <a:rPr lang="en-US" dirty="0" smtClean="0">
                <a:solidFill>
                  <a:srgbClr val="FF0000"/>
                </a:solidFill>
              </a:rPr>
              <a:t>legitimate, effective,</a:t>
            </a:r>
            <a:r>
              <a:rPr lang="en-US" dirty="0" smtClean="0"/>
              <a:t> </a:t>
            </a:r>
            <a:r>
              <a:rPr lang="en-US" dirty="0" smtClean="0">
                <a:solidFill>
                  <a:srgbClr val="FF0000"/>
                </a:solidFill>
              </a:rPr>
              <a:t>credible</a:t>
            </a:r>
            <a:r>
              <a:rPr lang="en-US" dirty="0" smtClean="0"/>
              <a:t> and </a:t>
            </a:r>
            <a:r>
              <a:rPr lang="en-US" dirty="0" smtClean="0">
                <a:solidFill>
                  <a:srgbClr val="C00000"/>
                </a:solidFill>
              </a:rPr>
              <a:t>trusted</a:t>
            </a:r>
            <a:r>
              <a:rPr lang="en-US" dirty="0" smtClean="0"/>
              <a:t> by the </a:t>
            </a:r>
            <a:r>
              <a:rPr lang="en-US" dirty="0"/>
              <a:t>electorate.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70C0"/>
                </a:solidFill>
              </a:rPr>
              <a:t>Why Many People Deny </a:t>
            </a:r>
            <a:br>
              <a:rPr lang="en-US" dirty="0" smtClean="0">
                <a:solidFill>
                  <a:srgbClr val="0070C0"/>
                </a:solidFill>
              </a:rPr>
            </a:br>
            <a:r>
              <a:rPr lang="en-US" dirty="0" smtClean="0">
                <a:solidFill>
                  <a:srgbClr val="0070C0"/>
                </a:solidFill>
              </a:rPr>
              <a:t>Science and Reality</a:t>
            </a:r>
            <a:endParaRPr lang="en-US" dirty="0">
              <a:solidFill>
                <a:srgbClr val="0070C0"/>
              </a:solidFill>
            </a:endParaRPr>
          </a:p>
        </p:txBody>
      </p:sp>
      <p:sp>
        <p:nvSpPr>
          <p:cNvPr id="3" name="Content Placeholder 2"/>
          <p:cNvSpPr>
            <a:spLocks noGrp="1"/>
          </p:cNvSpPr>
          <p:nvPr>
            <p:ph idx="1"/>
          </p:nvPr>
        </p:nvSpPr>
        <p:spPr>
          <a:xfrm>
            <a:off x="457200" y="1524000"/>
            <a:ext cx="8229600" cy="5181600"/>
          </a:xfrm>
        </p:spPr>
        <p:txBody>
          <a:bodyPr rtlCol="0">
            <a:normAutofit fontScale="25000" lnSpcReduction="20000"/>
          </a:bodyPr>
          <a:lstStyle/>
          <a:p>
            <a:pPr fontAlgn="auto">
              <a:spcAft>
                <a:spcPts val="0"/>
              </a:spcAft>
              <a:buFont typeface="Arial" pitchFamily="34" charset="0"/>
              <a:buChar char="•"/>
              <a:defRPr/>
            </a:pPr>
            <a:r>
              <a:rPr lang="en-US" sz="9600" dirty="0" smtClean="0"/>
              <a:t>Chris Mooney argues that Motivated Reasoning is a physical property of the brain, when emotions are wired to take control of rational thinking.</a:t>
            </a:r>
          </a:p>
          <a:p>
            <a:pPr fontAlgn="auto">
              <a:spcAft>
                <a:spcPts val="0"/>
              </a:spcAft>
              <a:buFont typeface="Arial" pitchFamily="34" charset="0"/>
              <a:buChar char="•"/>
              <a:defRPr/>
            </a:pPr>
            <a:endParaRPr lang="en-US" sz="9600" dirty="0" smtClean="0"/>
          </a:p>
          <a:p>
            <a:pPr fontAlgn="auto">
              <a:spcAft>
                <a:spcPts val="0"/>
              </a:spcAft>
              <a:buFont typeface="Arial" pitchFamily="34" charset="0"/>
              <a:buChar char="•"/>
              <a:defRPr/>
            </a:pPr>
            <a:r>
              <a:rPr lang="en-US" sz="9600" dirty="0" smtClean="0"/>
              <a:t>“….Good arguments will only win the day when people don’t have strong emotional commitments that contradict them. “…</a:t>
            </a:r>
            <a:r>
              <a:rPr lang="en-US" sz="9600" i="1" dirty="0" smtClean="0"/>
              <a:t>Cold</a:t>
            </a:r>
            <a:r>
              <a:rPr lang="en-US" sz="9600" dirty="0" smtClean="0"/>
              <a:t> reasoning (rational, unemotional) is very different from </a:t>
            </a:r>
            <a:r>
              <a:rPr lang="en-US" sz="9600" i="1" dirty="0" smtClean="0"/>
              <a:t>hot</a:t>
            </a:r>
            <a:r>
              <a:rPr lang="en-US" sz="9600" dirty="0" smtClean="0"/>
              <a:t> reasoning (emotional, motivated).”</a:t>
            </a:r>
          </a:p>
          <a:p>
            <a:pPr fontAlgn="auto">
              <a:spcAft>
                <a:spcPts val="0"/>
              </a:spcAft>
              <a:buFont typeface="Arial" pitchFamily="34" charset="0"/>
              <a:buNone/>
              <a:defRPr/>
            </a:pPr>
            <a:r>
              <a:rPr lang="en-US" sz="9600" dirty="0" smtClean="0"/>
              <a:t> </a:t>
            </a:r>
          </a:p>
          <a:p>
            <a:pPr fontAlgn="auto">
              <a:spcAft>
                <a:spcPts val="0"/>
              </a:spcAft>
              <a:buFont typeface="Arial" pitchFamily="34" charset="0"/>
              <a:buChar char="•"/>
              <a:defRPr/>
            </a:pPr>
            <a:r>
              <a:rPr lang="en-US" sz="9600" dirty="0" smtClean="0"/>
              <a:t>Research shows the more educated are even harder to dissuade from their illusions than the poorly educated.</a:t>
            </a:r>
          </a:p>
          <a:p>
            <a:pPr fontAlgn="auto">
              <a:spcAft>
                <a:spcPts val="0"/>
              </a:spcAft>
              <a:buFont typeface="Arial" pitchFamily="34" charset="0"/>
              <a:buNone/>
              <a:defRPr/>
            </a:pPr>
            <a:endParaRPr lang="en-US" sz="9600" dirty="0" smtClean="0"/>
          </a:p>
          <a:p>
            <a:pPr fontAlgn="auto">
              <a:spcAft>
                <a:spcPts val="0"/>
              </a:spcAft>
              <a:buFont typeface="Arial" pitchFamily="34" charset="0"/>
              <a:buChar char="•"/>
              <a:defRPr/>
            </a:pPr>
            <a:r>
              <a:rPr lang="en-US" sz="9600" dirty="0" smtClean="0"/>
              <a:t>The Enlightenment – the philosophy of the inevitable dominance of rationality -- is an illusion.  Dan Yankelovich and other scholars of this issue would agree. </a:t>
            </a:r>
          </a:p>
          <a:p>
            <a:pPr fontAlgn="auto">
              <a:spcAft>
                <a:spcPts val="0"/>
              </a:spcAft>
              <a:buFont typeface="Arial" pitchFamily="34" charset="0"/>
              <a:buNone/>
              <a:defRPr/>
            </a:pPr>
            <a:r>
              <a:rPr lang="en-US" sz="6400" dirty="0" smtClean="0"/>
              <a:t>                                                                           Chris Mooney, The Republican Mind, John Wiley, 2012.  </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mtClean="0">
                <a:solidFill>
                  <a:srgbClr val="0070C0"/>
                </a:solidFill>
              </a:rPr>
              <a:t>Engaging the Public</a:t>
            </a:r>
            <a:r>
              <a:rPr lang="en-US" smtClean="0"/>
              <a:t>	</a:t>
            </a:r>
          </a:p>
        </p:txBody>
      </p:sp>
      <p:sp>
        <p:nvSpPr>
          <p:cNvPr id="3" name="Content Placeholder 2"/>
          <p:cNvSpPr>
            <a:spLocks noGrp="1"/>
          </p:cNvSpPr>
          <p:nvPr>
            <p:ph idx="1"/>
          </p:nvPr>
        </p:nvSpPr>
        <p:spPr>
          <a:xfrm>
            <a:off x="304800" y="1447800"/>
            <a:ext cx="8610600" cy="4953000"/>
          </a:xfrm>
        </p:spPr>
        <p:txBody>
          <a:bodyPr rtlCol="0">
            <a:normAutofit fontScale="92500" lnSpcReduction="10000"/>
          </a:bodyPr>
          <a:lstStyle/>
          <a:p>
            <a:pPr fontAlgn="auto">
              <a:spcAft>
                <a:spcPts val="0"/>
              </a:spcAft>
              <a:buFont typeface="Arial" pitchFamily="34" charset="0"/>
              <a:buChar char="•"/>
              <a:defRPr/>
            </a:pPr>
            <a:r>
              <a:rPr lang="en-US" dirty="0" smtClean="0"/>
              <a:t>An informed public is essential for democracy to work and is grounded in our political tradition.</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Public is now confused and conflicted about climate change.</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How to effect a transition from “raw opinion” to “considered, thoughtful judgment”?</a:t>
            </a:r>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Dan Yankelovich is the expert on this question.</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70C0"/>
                </a:solidFill>
              </a:rPr>
              <a:t>Correcting Assumptions on Public Opinion on Technical Issues</a:t>
            </a:r>
            <a:endParaRPr lang="en-US" dirty="0">
              <a:solidFill>
                <a:srgbClr val="0070C0"/>
              </a:solidFill>
            </a:endParaRP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On complex and emotion-laden issues, technical and economic facts are often secondary.</a:t>
            </a:r>
          </a:p>
          <a:p>
            <a:pPr fontAlgn="auto">
              <a:spcAft>
                <a:spcPts val="0"/>
              </a:spcAft>
              <a:buFont typeface="Arial" pitchFamily="34" charset="0"/>
              <a:buChar char="•"/>
              <a:defRPr/>
            </a:pPr>
            <a:r>
              <a:rPr lang="en-US" dirty="0" smtClean="0"/>
              <a:t>The message scientists transmit is not the message the public hears. The message is distorted by</a:t>
            </a:r>
          </a:p>
          <a:p>
            <a:pPr lvl="1" fontAlgn="auto">
              <a:spcAft>
                <a:spcPts val="0"/>
              </a:spcAft>
              <a:buFont typeface="Arial" pitchFamily="34" charset="0"/>
              <a:buChar char="–"/>
              <a:defRPr/>
            </a:pPr>
            <a:r>
              <a:rPr lang="en-US" dirty="0" smtClean="0"/>
              <a:t>Inattention</a:t>
            </a:r>
          </a:p>
          <a:p>
            <a:pPr lvl="1" fontAlgn="auto">
              <a:spcAft>
                <a:spcPts val="0"/>
              </a:spcAft>
              <a:buFont typeface="Arial" pitchFamily="34" charset="0"/>
              <a:buChar char="–"/>
              <a:defRPr/>
            </a:pPr>
            <a:r>
              <a:rPr lang="en-US" dirty="0" smtClean="0"/>
              <a:t>Lack of interest</a:t>
            </a:r>
          </a:p>
          <a:p>
            <a:pPr lvl="1" fontAlgn="auto">
              <a:spcAft>
                <a:spcPts val="0"/>
              </a:spcAft>
              <a:buFont typeface="Arial" pitchFamily="34" charset="0"/>
              <a:buChar char="–"/>
              <a:defRPr/>
            </a:pPr>
            <a:r>
              <a:rPr lang="en-US" dirty="0" smtClean="0"/>
              <a:t>Denial</a:t>
            </a:r>
          </a:p>
          <a:p>
            <a:pPr lvl="1" fontAlgn="auto">
              <a:spcAft>
                <a:spcPts val="0"/>
              </a:spcAft>
              <a:buFont typeface="Arial" pitchFamily="34" charset="0"/>
              <a:buChar char="–"/>
              <a:defRPr/>
            </a:pPr>
            <a:r>
              <a:rPr lang="en-US" dirty="0" smtClean="0"/>
              <a:t>Lack of context</a:t>
            </a:r>
          </a:p>
          <a:p>
            <a:pPr lvl="1" fontAlgn="auto">
              <a:spcAft>
                <a:spcPts val="0"/>
              </a:spcAft>
              <a:buFont typeface="Arial" pitchFamily="34" charset="0"/>
              <a:buChar char="–"/>
              <a:defRPr/>
            </a:pPr>
            <a:r>
              <a:rPr lang="en-US" dirty="0" smtClean="0"/>
              <a:t>Bias from personal interests</a:t>
            </a:r>
          </a:p>
          <a:p>
            <a:pPr lvl="1" fontAlgn="auto">
              <a:spcAft>
                <a:spcPts val="0"/>
              </a:spcAft>
              <a:buFont typeface="Arial" pitchFamily="34" charset="0"/>
              <a:buChar char="–"/>
              <a:defRPr/>
            </a:pPr>
            <a:r>
              <a:rPr lang="en-US" dirty="0" smtClean="0"/>
              <a:t>Science concepts are counter intuitive (</a:t>
            </a:r>
            <a:r>
              <a:rPr lang="en-US" dirty="0" err="1" smtClean="0"/>
              <a:t>eg</a:t>
            </a:r>
            <a:r>
              <a:rPr lang="en-US" dirty="0" smtClean="0"/>
              <a:t>. statistics)</a:t>
            </a:r>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descr="C:\Users\Lew B\Pictures\Yankelovich11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fontAlgn="auto">
              <a:spcAft>
                <a:spcPts val="0"/>
              </a:spcAft>
              <a:defRPr/>
            </a:pPr>
            <a:r>
              <a:rPr lang="en-US" dirty="0" smtClean="0">
                <a:solidFill>
                  <a:srgbClr val="0070C0"/>
                </a:solidFill>
              </a:rPr>
              <a:t>What Can Scientists Do to Promote Sound Rational Government and Public Policies? </a:t>
            </a:r>
            <a:endParaRPr lang="en-US" dirty="0">
              <a:solidFill>
                <a:srgbClr val="0070C0"/>
              </a:solidFill>
            </a:endParaRPr>
          </a:p>
        </p:txBody>
      </p:sp>
      <p:sp>
        <p:nvSpPr>
          <p:cNvPr id="3" name="Content Placeholder 2"/>
          <p:cNvSpPr>
            <a:spLocks noGrp="1"/>
          </p:cNvSpPr>
          <p:nvPr>
            <p:ph idx="1"/>
          </p:nvPr>
        </p:nvSpPr>
        <p:spPr>
          <a:xfrm>
            <a:off x="457200" y="1295400"/>
            <a:ext cx="8229600" cy="5562600"/>
          </a:xfrm>
        </p:spPr>
        <p:txBody>
          <a:bodyPr rtlCol="0">
            <a:normAutofit fontScale="85000" lnSpcReduction="10000"/>
          </a:bodyPr>
          <a:lstStyle/>
          <a:p>
            <a:pPr fontAlgn="auto">
              <a:spcAft>
                <a:spcPts val="0"/>
              </a:spcAft>
              <a:buFont typeface="Arial" pitchFamily="34" charset="0"/>
              <a:buChar char="•"/>
              <a:defRPr/>
            </a:pPr>
            <a:r>
              <a:rPr lang="en-US" dirty="0" smtClean="0"/>
              <a:t>Learn the lessons from 40 years fighting the Tobacco Industry.</a:t>
            </a:r>
          </a:p>
          <a:p>
            <a:pPr fontAlgn="auto">
              <a:spcAft>
                <a:spcPts val="0"/>
              </a:spcAft>
              <a:buFont typeface="Arial" pitchFamily="34" charset="0"/>
              <a:buChar char="•"/>
              <a:defRPr/>
            </a:pPr>
            <a:r>
              <a:rPr lang="en-US" dirty="0" smtClean="0"/>
              <a:t>Meet the challenge of climate change denial and other attacks on science and on rational government.</a:t>
            </a:r>
          </a:p>
          <a:p>
            <a:pPr fontAlgn="auto">
              <a:spcAft>
                <a:spcPts val="0"/>
              </a:spcAft>
              <a:buFont typeface="Arial" pitchFamily="34" charset="0"/>
              <a:buChar char="•"/>
              <a:defRPr/>
            </a:pPr>
            <a:r>
              <a:rPr lang="en-US" dirty="0" smtClean="0"/>
              <a:t>Expose non-profits who attack scientists &amp; science illegally.</a:t>
            </a:r>
          </a:p>
          <a:p>
            <a:pPr fontAlgn="auto">
              <a:spcAft>
                <a:spcPts val="0"/>
              </a:spcAft>
              <a:buFont typeface="Arial" pitchFamily="34" charset="0"/>
              <a:buChar char="•"/>
              <a:defRPr/>
            </a:pPr>
            <a:r>
              <a:rPr lang="en-US" dirty="0" smtClean="0"/>
              <a:t>Understand and engage the public’s learning curve. </a:t>
            </a:r>
          </a:p>
          <a:p>
            <a:pPr fontAlgn="auto">
              <a:spcAft>
                <a:spcPts val="0"/>
              </a:spcAft>
              <a:buFont typeface="Arial" pitchFamily="34" charset="0"/>
              <a:buChar char="•"/>
              <a:defRPr/>
            </a:pPr>
            <a:r>
              <a:rPr lang="en-US" dirty="0" smtClean="0"/>
              <a:t>Improve public education and encourage youth to take home what they learn.</a:t>
            </a:r>
          </a:p>
          <a:p>
            <a:pPr fontAlgn="auto">
              <a:spcAft>
                <a:spcPts val="0"/>
              </a:spcAft>
              <a:buFont typeface="Arial" pitchFamily="34" charset="0"/>
              <a:buChar char="•"/>
              <a:defRPr/>
            </a:pPr>
            <a:r>
              <a:rPr lang="en-US" dirty="0" smtClean="0"/>
              <a:t>Engage the rational, responsible leaders in industry.</a:t>
            </a:r>
          </a:p>
          <a:p>
            <a:pPr fontAlgn="auto">
              <a:spcAft>
                <a:spcPts val="0"/>
              </a:spcAft>
              <a:buFont typeface="Arial" pitchFamily="34" charset="0"/>
              <a:buChar char="•"/>
              <a:defRPr/>
            </a:pPr>
            <a:r>
              <a:rPr lang="en-US" dirty="0" smtClean="0"/>
              <a:t>Support the Center for Science and Democracy in these  tasks.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457200" y="274638"/>
            <a:ext cx="8229600" cy="944562"/>
          </a:xfrm>
        </p:spPr>
        <p:txBody>
          <a:bodyPr/>
          <a:lstStyle/>
          <a:p>
            <a:r>
              <a:rPr lang="en-US" smtClean="0">
                <a:solidFill>
                  <a:srgbClr val="0070C0"/>
                </a:solidFill>
              </a:rPr>
              <a:t>Outline of this talk</a:t>
            </a:r>
          </a:p>
        </p:txBody>
      </p:sp>
      <p:sp>
        <p:nvSpPr>
          <p:cNvPr id="5" name="Content Placeholder 4"/>
          <p:cNvSpPr>
            <a:spLocks noGrp="1"/>
          </p:cNvSpPr>
          <p:nvPr>
            <p:ph idx="1"/>
          </p:nvPr>
        </p:nvSpPr>
        <p:spPr>
          <a:xfrm>
            <a:off x="304800" y="1219200"/>
            <a:ext cx="8534400" cy="4906963"/>
          </a:xfrm>
        </p:spPr>
        <p:txBody>
          <a:bodyPr rtlCol="0">
            <a:normAutofit fontScale="92500" lnSpcReduction="10000"/>
          </a:bodyPr>
          <a:lstStyle/>
          <a:p>
            <a:pPr fontAlgn="auto">
              <a:spcAft>
                <a:spcPts val="0"/>
              </a:spcAft>
              <a:buFont typeface="Arial" pitchFamily="34" charset="0"/>
              <a:buChar char="•"/>
              <a:defRPr/>
            </a:pPr>
            <a:r>
              <a:rPr lang="en-US" dirty="0" smtClean="0"/>
              <a:t>1) Why science is important in public policy.</a:t>
            </a:r>
          </a:p>
          <a:p>
            <a:pPr fontAlgn="auto">
              <a:spcAft>
                <a:spcPts val="0"/>
              </a:spcAft>
              <a:buFont typeface="Arial" pitchFamily="34" charset="0"/>
              <a:buChar char="•"/>
              <a:defRPr/>
            </a:pPr>
            <a:r>
              <a:rPr lang="en-US" dirty="0" smtClean="0"/>
              <a:t>2) Why Americans trust scientists but not science.</a:t>
            </a:r>
          </a:p>
          <a:p>
            <a:pPr fontAlgn="auto">
              <a:spcAft>
                <a:spcPts val="0"/>
              </a:spcAft>
              <a:buFont typeface="Arial" pitchFamily="34" charset="0"/>
              <a:buChar char="•"/>
              <a:defRPr/>
            </a:pPr>
            <a:r>
              <a:rPr lang="en-US" dirty="0" smtClean="0"/>
              <a:t>3) What scientists know about climate change. </a:t>
            </a:r>
          </a:p>
          <a:p>
            <a:pPr fontAlgn="auto">
              <a:spcAft>
                <a:spcPts val="0"/>
              </a:spcAft>
              <a:buFont typeface="Arial" pitchFamily="34" charset="0"/>
              <a:buChar char="•"/>
              <a:defRPr/>
            </a:pPr>
            <a:r>
              <a:rPr lang="en-US" dirty="0" smtClean="0"/>
              <a:t>4) What scientists know how atmospheric CO</a:t>
            </a:r>
            <a:r>
              <a:rPr lang="en-US" baseline="-25000" dirty="0" smtClean="0"/>
              <a:t>2 </a:t>
            </a:r>
            <a:r>
              <a:rPr lang="en-US" dirty="0" smtClean="0"/>
              <a:t> causes climate change in the oceans. </a:t>
            </a:r>
          </a:p>
          <a:p>
            <a:pPr fontAlgn="auto">
              <a:spcAft>
                <a:spcPts val="0"/>
              </a:spcAft>
              <a:buFont typeface="Arial" pitchFamily="34" charset="0"/>
              <a:buChar char="•"/>
              <a:defRPr/>
            </a:pPr>
            <a:r>
              <a:rPr lang="en-US" dirty="0" smtClean="0"/>
              <a:t>5) Who is responsible for climate change producers.</a:t>
            </a:r>
          </a:p>
          <a:p>
            <a:pPr fontAlgn="auto">
              <a:spcAft>
                <a:spcPts val="0"/>
              </a:spcAft>
              <a:buFont typeface="Arial" pitchFamily="34" charset="0"/>
              <a:buChar char="•"/>
              <a:defRPr/>
            </a:pPr>
            <a:r>
              <a:rPr lang="en-US" dirty="0" smtClean="0"/>
              <a:t>6) Climate change skeptics and deniers.</a:t>
            </a:r>
          </a:p>
          <a:p>
            <a:pPr fontAlgn="auto">
              <a:spcAft>
                <a:spcPts val="0"/>
              </a:spcAft>
              <a:buFont typeface="Arial" pitchFamily="34" charset="0"/>
              <a:buChar char="•"/>
              <a:defRPr/>
            </a:pPr>
            <a:r>
              <a:rPr lang="en-US" dirty="0" smtClean="0"/>
              <a:t>7) First step toward solving the problem of excessive release of CO</a:t>
            </a:r>
            <a:r>
              <a:rPr lang="en-US" baseline="-25000" dirty="0" smtClean="0"/>
              <a:t>2</a:t>
            </a:r>
            <a:r>
              <a:rPr lang="en-US" dirty="0" smtClean="0"/>
              <a:t> in the atmosphere: help the public understand their interest in solving it.</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tx2">
                    <a:lumMod val="60000"/>
                    <a:lumOff val="40000"/>
                  </a:schemeClr>
                </a:solidFill>
              </a:rPr>
              <a:t>Further Reading</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219200"/>
            <a:ext cx="8229600" cy="5181600"/>
          </a:xfrm>
        </p:spPr>
        <p:txBody>
          <a:bodyPr rtlCol="0">
            <a:normAutofit fontScale="62500" lnSpcReduction="20000"/>
          </a:bodyPr>
          <a:lstStyle/>
          <a:p>
            <a:pPr fontAlgn="auto">
              <a:spcAft>
                <a:spcPts val="0"/>
              </a:spcAft>
              <a:buFont typeface="Arial" pitchFamily="34" charset="0"/>
              <a:buChar char="•"/>
              <a:defRPr/>
            </a:pPr>
            <a:r>
              <a:rPr lang="en-US" sz="2300" dirty="0" smtClean="0"/>
              <a:t>Lewis M. Branscomb, “Science, Politics and American Democracy,” </a:t>
            </a:r>
            <a:r>
              <a:rPr lang="en-US" sz="2300" i="1" dirty="0" smtClean="0"/>
              <a:t>Issues in Science and Technology</a:t>
            </a:r>
            <a:r>
              <a:rPr lang="en-US" sz="2300" dirty="0" smtClean="0"/>
              <a:t>, vol. 21, no. 1, Fall 2004, pp 53-59.</a:t>
            </a:r>
          </a:p>
          <a:p>
            <a:pPr fontAlgn="auto">
              <a:spcAft>
                <a:spcPts val="0"/>
              </a:spcAft>
              <a:buFont typeface="Arial" pitchFamily="34" charset="0"/>
              <a:buChar char="•"/>
              <a:defRPr/>
            </a:pPr>
            <a:endParaRPr lang="en-US" sz="2300" dirty="0" smtClean="0"/>
          </a:p>
          <a:p>
            <a:pPr fontAlgn="auto">
              <a:spcAft>
                <a:spcPts val="0"/>
              </a:spcAft>
              <a:buFont typeface="Arial" pitchFamily="34" charset="0"/>
              <a:buChar char="•"/>
              <a:defRPr/>
            </a:pPr>
            <a:r>
              <a:rPr lang="en-US" sz="2300" dirty="0" smtClean="0"/>
              <a:t>Lewis Branscomb and Andrew Rosenberg, </a:t>
            </a:r>
            <a:r>
              <a:rPr lang="en-US" sz="2300" i="1" dirty="0" smtClean="0"/>
              <a:t>The Scientist</a:t>
            </a:r>
            <a:r>
              <a:rPr lang="en-US" sz="2300" dirty="0" smtClean="0"/>
              <a:t>, Oct. 1, 2012</a:t>
            </a:r>
          </a:p>
          <a:p>
            <a:pPr fontAlgn="auto">
              <a:spcAft>
                <a:spcPts val="0"/>
              </a:spcAft>
              <a:buFont typeface="Arial" pitchFamily="34" charset="0"/>
              <a:buNone/>
              <a:defRPr/>
            </a:pPr>
            <a:endParaRPr lang="en-US" sz="2300" dirty="0" smtClean="0"/>
          </a:p>
          <a:p>
            <a:pPr fontAlgn="auto">
              <a:spcAft>
                <a:spcPts val="0"/>
              </a:spcAft>
              <a:buFont typeface="Arial" pitchFamily="34" charset="0"/>
              <a:buChar char="•"/>
              <a:defRPr/>
            </a:pPr>
            <a:r>
              <a:rPr lang="en-US" sz="2300" dirty="0" smtClean="0"/>
              <a:t> Chris Mooney, </a:t>
            </a:r>
            <a:r>
              <a:rPr lang="en-US" sz="2300" i="1" dirty="0" smtClean="0"/>
              <a:t>The Republican Mind</a:t>
            </a:r>
            <a:r>
              <a:rPr lang="en-US" sz="2300" dirty="0" smtClean="0"/>
              <a:t>, John Wiley, 2012.</a:t>
            </a:r>
          </a:p>
          <a:p>
            <a:pPr fontAlgn="auto">
              <a:spcAft>
                <a:spcPts val="0"/>
              </a:spcAft>
              <a:buFont typeface="Arial" pitchFamily="34" charset="0"/>
              <a:buChar char="•"/>
              <a:defRPr/>
            </a:pPr>
            <a:endParaRPr lang="en-US" sz="2300" dirty="0" smtClean="0"/>
          </a:p>
          <a:p>
            <a:pPr fontAlgn="auto">
              <a:spcAft>
                <a:spcPts val="0"/>
              </a:spcAft>
              <a:buFont typeface="Arial" pitchFamily="34" charset="0"/>
              <a:buChar char="•"/>
              <a:defRPr/>
            </a:pPr>
            <a:r>
              <a:rPr lang="en-US" sz="2300" dirty="0" smtClean="0"/>
              <a:t>James J. McCarthy, “Update on the role of the oceans in climate extremes and rising sea level,” Testimony  to US Senate committee on Environment and Public Works, 1 August, 2012.  </a:t>
            </a:r>
            <a:r>
              <a:rPr lang="en-US" sz="2300" dirty="0" smtClean="0">
                <a:hlinkClick r:id="rId2"/>
              </a:rPr>
              <a:t>http://www.ucsusa.org/assets/documents/global_warming/mccarthy-testimony-senate-08-01-12.pdf</a:t>
            </a:r>
            <a:endParaRPr lang="en-US" sz="2300" dirty="0" smtClean="0"/>
          </a:p>
          <a:p>
            <a:pPr fontAlgn="auto">
              <a:spcAft>
                <a:spcPts val="0"/>
              </a:spcAft>
              <a:buFont typeface="Arial" pitchFamily="34" charset="0"/>
              <a:buChar char="•"/>
              <a:defRPr/>
            </a:pPr>
            <a:endParaRPr lang="en-US" sz="2300" dirty="0" smtClean="0"/>
          </a:p>
          <a:p>
            <a:pPr fontAlgn="auto">
              <a:spcAft>
                <a:spcPts val="0"/>
              </a:spcAft>
              <a:buFont typeface="Arial" pitchFamily="34" charset="0"/>
              <a:buChar char="•"/>
              <a:defRPr/>
            </a:pPr>
            <a:r>
              <a:rPr lang="en-US" sz="2300" dirty="0" err="1" smtClean="0"/>
              <a:t>Naome</a:t>
            </a:r>
            <a:r>
              <a:rPr lang="en-US" sz="2300" dirty="0" smtClean="0"/>
              <a:t> Oreskes and Eric Conway, </a:t>
            </a:r>
            <a:r>
              <a:rPr lang="en-US" sz="2300" i="1" dirty="0" smtClean="0"/>
              <a:t>Merchant of Doubt</a:t>
            </a:r>
            <a:r>
              <a:rPr lang="en-US" sz="2300" dirty="0" smtClean="0"/>
              <a:t>, New York </a:t>
            </a:r>
            <a:r>
              <a:rPr lang="en-US" sz="2300" dirty="0" err="1" smtClean="0"/>
              <a:t>Bloombury</a:t>
            </a:r>
            <a:r>
              <a:rPr lang="en-US" sz="2300" dirty="0" smtClean="0"/>
              <a:t> Press, 2010.</a:t>
            </a:r>
          </a:p>
          <a:p>
            <a:pPr fontAlgn="auto">
              <a:spcAft>
                <a:spcPts val="0"/>
              </a:spcAft>
              <a:buFont typeface="Arial" pitchFamily="34" charset="0"/>
              <a:buChar char="•"/>
              <a:defRPr/>
            </a:pPr>
            <a:endParaRPr lang="en-US" sz="2300" dirty="0" smtClean="0"/>
          </a:p>
          <a:p>
            <a:pPr fontAlgn="auto">
              <a:spcAft>
                <a:spcPts val="0"/>
              </a:spcAft>
              <a:buFont typeface="Arial" pitchFamily="34" charset="0"/>
              <a:buChar char="•"/>
              <a:defRPr/>
            </a:pPr>
            <a:r>
              <a:rPr lang="en-US" sz="2300" dirty="0" smtClean="0"/>
              <a:t>Seth Shulman, Undermining Science, Berkeley CA, University of </a:t>
            </a:r>
            <a:r>
              <a:rPr lang="en-US" sz="2300" dirty="0" err="1" smtClean="0"/>
              <a:t>Califoenia</a:t>
            </a:r>
            <a:r>
              <a:rPr lang="en-US" sz="2300" dirty="0" smtClean="0"/>
              <a:t> Berkeley, 2006.</a:t>
            </a:r>
          </a:p>
          <a:p>
            <a:pPr fontAlgn="auto">
              <a:spcAft>
                <a:spcPts val="0"/>
              </a:spcAft>
              <a:buFont typeface="Arial" pitchFamily="34" charset="0"/>
              <a:buChar char="•"/>
              <a:defRPr/>
            </a:pPr>
            <a:endParaRPr lang="en-US" sz="2300" dirty="0" smtClean="0"/>
          </a:p>
          <a:p>
            <a:pPr fontAlgn="auto">
              <a:spcAft>
                <a:spcPts val="0"/>
              </a:spcAft>
              <a:buFont typeface="Arial" pitchFamily="34" charset="0"/>
              <a:buChar char="•"/>
              <a:defRPr/>
            </a:pPr>
            <a:r>
              <a:rPr lang="en-US" sz="2300" dirty="0" smtClean="0"/>
              <a:t>Richard C. J. Somerville, Hearing on “Climate Science and EPA’s Greenhouse Gas </a:t>
            </a:r>
            <a:r>
              <a:rPr lang="en-US" sz="2300" dirty="0" err="1" smtClean="0"/>
              <a:t>Regulatins</a:t>
            </a:r>
            <a:r>
              <a:rPr lang="en-US" sz="2300" dirty="0" smtClean="0"/>
              <a:t>,” Committee on Energy and Commerce, subcommittee on Energy and Power, March 8, 2011.  See h</a:t>
            </a:r>
            <a:r>
              <a:rPr lang="en-US" sz="2300" dirty="0" smtClean="0">
                <a:hlinkClick r:id="rId3"/>
              </a:rPr>
              <a:t>ttp://democrats.energycommerce.house.gov/index.php?q=hearing/hearing-on-climate-science-and-epas-greenhouse-gas-regulations</a:t>
            </a:r>
            <a:r>
              <a:rPr lang="en-US" sz="2300" dirty="0" smtClean="0"/>
              <a:t> </a:t>
            </a:r>
          </a:p>
          <a:p>
            <a:pPr fontAlgn="auto">
              <a:spcAft>
                <a:spcPts val="0"/>
              </a:spcAft>
              <a:buFont typeface="Arial" pitchFamily="34" charset="0"/>
              <a:buChar char="•"/>
              <a:defRPr/>
            </a:pPr>
            <a:endParaRPr lang="en-US" sz="2300" dirty="0" smtClean="0"/>
          </a:p>
          <a:p>
            <a:pPr fontAlgn="auto">
              <a:spcAft>
                <a:spcPts val="0"/>
              </a:spcAft>
              <a:buFont typeface="Arial" pitchFamily="34" charset="0"/>
              <a:buChar char="•"/>
              <a:defRPr/>
            </a:pPr>
            <a:r>
              <a:rPr lang="en-US" sz="2300" dirty="0" smtClean="0"/>
              <a:t>David C. Victor, </a:t>
            </a:r>
            <a:r>
              <a:rPr lang="en-US" sz="2300" i="1" dirty="0" smtClean="0"/>
              <a:t>Global Warming Gridlock, </a:t>
            </a:r>
            <a:r>
              <a:rPr lang="en-US" sz="2300" dirty="0" smtClean="0"/>
              <a:t>New York</a:t>
            </a:r>
            <a:r>
              <a:rPr lang="en-US" sz="2300" i="1" dirty="0" smtClean="0"/>
              <a:t>, </a:t>
            </a:r>
            <a:r>
              <a:rPr lang="en-US" sz="2300" dirty="0" smtClean="0"/>
              <a:t>Cambridge U </a:t>
            </a:r>
            <a:r>
              <a:rPr lang="en-US" sz="2300" dirty="0" err="1" smtClean="0"/>
              <a:t>niversity</a:t>
            </a:r>
            <a:r>
              <a:rPr lang="en-US" sz="2300" dirty="0" smtClean="0"/>
              <a:t> Press, 2011.</a:t>
            </a:r>
            <a:endParaRPr lang="en-US" sz="2300" smtClean="0"/>
          </a:p>
          <a:p>
            <a:pPr fontAlgn="auto">
              <a:spcAft>
                <a:spcPts val="0"/>
              </a:spcAft>
              <a:buFont typeface="Arial" pitchFamily="34" charset="0"/>
              <a:buChar char="•"/>
              <a:defRPr/>
            </a:pPr>
            <a:endParaRPr lang="en-US" sz="2300" dirty="0" smtClean="0"/>
          </a:p>
          <a:p>
            <a:pPr fontAlgn="auto">
              <a:spcAft>
                <a:spcPts val="0"/>
              </a:spcAft>
              <a:buFont typeface="Arial" pitchFamily="34" charset="0"/>
              <a:buChar char="•"/>
              <a:defRPr/>
            </a:pPr>
            <a:r>
              <a:rPr lang="en-US" sz="2300" dirty="0" smtClean="0"/>
              <a:t>Daniel Yankelovich and Will Friedman, Editors, </a:t>
            </a:r>
            <a:r>
              <a:rPr lang="en-US" sz="2300" i="1" dirty="0" smtClean="0"/>
              <a:t>Toward Wiser Public Judgment</a:t>
            </a:r>
            <a:r>
              <a:rPr lang="en-US" sz="2300" dirty="0" smtClean="0"/>
              <a:t>, Nashville, Vanderbilt University Press, 2010.</a:t>
            </a:r>
          </a:p>
          <a:p>
            <a:pPr fontAlgn="auto">
              <a:spcAft>
                <a:spcPts val="0"/>
              </a:spcAft>
              <a:buFont typeface="Arial" pitchFamily="34" charset="0"/>
              <a:buNone/>
              <a:defRPr/>
            </a:pPr>
            <a:r>
              <a:rPr lang="en-US" sz="2300" dirty="0" smtClean="0"/>
              <a:t>  </a:t>
            </a:r>
          </a:p>
          <a:p>
            <a:pPr fontAlgn="auto">
              <a:spcAft>
                <a:spcPts val="0"/>
              </a:spcAft>
              <a:buFont typeface="Arial" pitchFamily="34" charset="0"/>
              <a:buChar char="•"/>
              <a:defRPr/>
            </a:pPr>
            <a:endParaRPr lang="en-US" sz="18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rtlCol="0">
            <a:normAutofit fontScale="90000"/>
          </a:bodyPr>
          <a:lstStyle/>
          <a:p>
            <a:pPr fontAlgn="auto">
              <a:spcAft>
                <a:spcPts val="0"/>
              </a:spcAft>
              <a:defRPr/>
            </a:pPr>
            <a:endParaRPr lang="en-US" dirty="0"/>
          </a:p>
        </p:txBody>
      </p:sp>
      <p:sp>
        <p:nvSpPr>
          <p:cNvPr id="84994"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74638"/>
            <a:ext cx="8229600" cy="868362"/>
          </a:xfrm>
        </p:spPr>
        <p:txBody>
          <a:bodyPr/>
          <a:lstStyle/>
          <a:p>
            <a:r>
              <a:rPr lang="en-US" smtClean="0">
                <a:solidFill>
                  <a:srgbClr val="0070C0"/>
                </a:solidFill>
              </a:rPr>
              <a:t>Truth and Lies</a:t>
            </a:r>
          </a:p>
        </p:txBody>
      </p:sp>
      <p:sp>
        <p:nvSpPr>
          <p:cNvPr id="3" name="Content Placeholder 2"/>
          <p:cNvSpPr>
            <a:spLocks noGrp="1"/>
          </p:cNvSpPr>
          <p:nvPr>
            <p:ph idx="1"/>
          </p:nvPr>
        </p:nvSpPr>
        <p:spPr>
          <a:xfrm>
            <a:off x="457200" y="1219200"/>
            <a:ext cx="8229600" cy="5181600"/>
          </a:xfrm>
        </p:spPr>
        <p:txBody>
          <a:bodyPr rtlCol="0">
            <a:normAutofit fontScale="25000" lnSpcReduction="20000"/>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sz="8000" dirty="0" smtClean="0">
                <a:solidFill>
                  <a:srgbClr val="0070C0"/>
                </a:solidFill>
              </a:rPr>
              <a:t>Truth</a:t>
            </a:r>
            <a:r>
              <a:rPr lang="en-US" sz="8000" dirty="0" smtClean="0"/>
              <a:t> is mighty and will prevail. There is nothing wrong with this, except that it </a:t>
            </a:r>
            <a:r>
              <a:rPr lang="en-US" sz="8000" dirty="0" err="1" smtClean="0"/>
              <a:t>ain't</a:t>
            </a:r>
            <a:r>
              <a:rPr lang="en-US" sz="8000" dirty="0" smtClean="0"/>
              <a:t> so.  A lie can travel halfway around the world while the truth is putting on its shoes.</a:t>
            </a:r>
          </a:p>
          <a:p>
            <a:pPr lvl="1" fontAlgn="auto">
              <a:spcAft>
                <a:spcPts val="0"/>
              </a:spcAft>
              <a:buFont typeface="Arial" pitchFamily="34" charset="0"/>
              <a:buNone/>
              <a:defRPr/>
            </a:pPr>
            <a:r>
              <a:rPr lang="en-US" sz="8000" u="sng" dirty="0" smtClean="0">
                <a:solidFill>
                  <a:srgbClr val="0070C0"/>
                </a:solidFill>
              </a:rPr>
              <a:t>Mark Twain</a:t>
            </a:r>
            <a:r>
              <a:rPr lang="en-US" sz="8000" dirty="0" smtClean="0"/>
              <a:t> (1835 – 1910)</a:t>
            </a:r>
          </a:p>
          <a:p>
            <a:pPr lvl="1" fontAlgn="auto">
              <a:spcAft>
                <a:spcPts val="0"/>
              </a:spcAft>
              <a:buFont typeface="Arial" pitchFamily="34" charset="0"/>
              <a:buChar char="–"/>
              <a:defRPr/>
            </a:pPr>
            <a:endParaRPr lang="en-US" sz="8000" dirty="0" smtClean="0"/>
          </a:p>
          <a:p>
            <a:pPr fontAlgn="auto">
              <a:spcAft>
                <a:spcPts val="0"/>
              </a:spcAft>
              <a:buFont typeface="Arial" pitchFamily="34" charset="0"/>
              <a:buChar char="•"/>
              <a:defRPr/>
            </a:pPr>
            <a:r>
              <a:rPr lang="en-US" sz="8000" dirty="0" smtClean="0"/>
              <a:t>No lesson seems to be so  deeply  inculcated by experience of life as that you should never trust experts.  If you believe doctors, nothing is wholesome.  If you believe </a:t>
            </a:r>
            <a:r>
              <a:rPr lang="en-US" sz="8000" dirty="0" err="1" smtClean="0"/>
              <a:t>theologists</a:t>
            </a:r>
            <a:r>
              <a:rPr lang="en-US" sz="8000" dirty="0" smtClean="0"/>
              <a:t>, nothing is innocent.  If you believe soldiers, nothing is safe.</a:t>
            </a:r>
          </a:p>
          <a:p>
            <a:pPr lvl="1" fontAlgn="auto">
              <a:spcAft>
                <a:spcPts val="0"/>
              </a:spcAft>
              <a:buFont typeface="Arial" pitchFamily="34" charset="0"/>
              <a:buChar char="–"/>
              <a:defRPr/>
            </a:pPr>
            <a:r>
              <a:rPr lang="en-US" sz="8000" u="sng" dirty="0" smtClean="0">
                <a:solidFill>
                  <a:srgbClr val="0070C0"/>
                </a:solidFill>
              </a:rPr>
              <a:t>Lord Salisbury</a:t>
            </a:r>
            <a:r>
              <a:rPr lang="en-US" sz="8000" dirty="0" smtClean="0"/>
              <a:t>, (Prime Minister of England 1885 – 1892,  1895 -- 1901)</a:t>
            </a:r>
          </a:p>
          <a:p>
            <a:pPr fontAlgn="auto">
              <a:spcAft>
                <a:spcPts val="0"/>
              </a:spcAft>
              <a:buFont typeface="Arial" pitchFamily="34" charset="0"/>
              <a:buChar char="•"/>
              <a:defRPr/>
            </a:pPr>
            <a:endParaRPr lang="en-US" sz="8000" dirty="0" smtClean="0"/>
          </a:p>
          <a:p>
            <a:pPr fontAlgn="auto">
              <a:spcAft>
                <a:spcPts val="0"/>
              </a:spcAft>
              <a:buFont typeface="Arial" pitchFamily="34" charset="0"/>
              <a:buChar char="•"/>
              <a:defRPr/>
            </a:pPr>
            <a:r>
              <a:rPr lang="en-US" sz="8000" dirty="0" smtClean="0"/>
              <a:t>Science, like any field of endeavor, relies on freedom of inquiry; and one of the hallmarks of that freedom is objectivity. Now, more than ever, on issues ranging from climate change to AIDS research to genetic engineering to food additives, government relies on the impartial perspective of science for guidance.</a:t>
            </a:r>
          </a:p>
          <a:p>
            <a:pPr lvl="1" fontAlgn="auto">
              <a:spcAft>
                <a:spcPts val="0"/>
              </a:spcAft>
              <a:buFont typeface="Arial" pitchFamily="34" charset="0"/>
              <a:buChar char="–"/>
              <a:defRPr/>
            </a:pPr>
            <a:r>
              <a:rPr lang="en-US" sz="8000" u="sng" dirty="0" smtClean="0">
                <a:solidFill>
                  <a:srgbClr val="0070C0"/>
                </a:solidFill>
              </a:rPr>
              <a:t>George H. W. Bush</a:t>
            </a:r>
            <a:r>
              <a:rPr lang="en-US" sz="8000" dirty="0" smtClean="0"/>
              <a:t> (President of the USA, 1989 – 1993) </a:t>
            </a:r>
            <a:br>
              <a:rPr lang="en-US" sz="8000" dirty="0" smtClean="0"/>
            </a:br>
            <a:r>
              <a:rPr lang="en-US" sz="8000" dirty="0" smtClean="0"/>
              <a:t>	</a:t>
            </a:r>
            <a:endParaRPr lang="en-US" sz="8000" dirty="0" smtClean="0">
              <a:hlinkClick r:id="rId2" tooltip="Click for further information about this quotation"/>
            </a:endParaRPr>
          </a:p>
          <a:p>
            <a:pPr fontAlgn="auto">
              <a:spcAft>
                <a:spcPts val="0"/>
              </a:spcAft>
              <a:buFont typeface="Arial" pitchFamily="34" charset="0"/>
              <a:buChar char="•"/>
              <a:defRPr/>
            </a:pPr>
            <a:endParaRPr lang="en-US" sz="7200" dirty="0" smtClean="0">
              <a:hlinkClick r:id="rId2" tooltip="Click for further information about this quotation"/>
            </a:endParaRPr>
          </a:p>
          <a:p>
            <a:pPr lvl="1" fontAlgn="auto">
              <a:spcAft>
                <a:spcPts val="0"/>
              </a:spcAft>
              <a:buFont typeface="Arial" pitchFamily="34" charset="0"/>
              <a:buChar char="–"/>
              <a:defRPr/>
            </a:pPr>
            <a:endParaRPr lang="en-US" sz="7200" b="1" dirty="0" smtClean="0">
              <a:hlinkClick r:id="rId3"/>
            </a:endParaRPr>
          </a:p>
          <a:p>
            <a:pPr lvl="1" fontAlgn="auto">
              <a:spcAft>
                <a:spcPts val="0"/>
              </a:spcAft>
              <a:buFont typeface="Arial" pitchFamily="34" charset="0"/>
              <a:buChar char="–"/>
              <a:defRPr/>
            </a:pPr>
            <a:endParaRPr lang="en-US" sz="7200" b="1" dirty="0" smtClean="0">
              <a:hlinkClick r:id="rId3"/>
            </a:endParaRPr>
          </a:p>
          <a:p>
            <a:pPr lvl="1" fontAlgn="auto">
              <a:spcAft>
                <a:spcPts val="0"/>
              </a:spcAft>
              <a:buFont typeface="Arial" pitchFamily="34" charset="0"/>
              <a:buChar char="–"/>
              <a:defRPr/>
            </a:pPr>
            <a:endParaRPr lang="en-US" dirty="0" smtClean="0"/>
          </a:p>
          <a:p>
            <a:pPr lvl="1" fontAlgn="auto">
              <a:spcAft>
                <a:spcPts val="0"/>
              </a:spcAft>
              <a:buFont typeface="Wingdings" pitchFamily="2" charset="2"/>
              <a:buChar char="§"/>
              <a:defRPr/>
            </a:pPr>
            <a:endParaRPr lang="en-US" dirty="0" smtClean="0"/>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r>
              <a:rPr lang="en-US" dirty="0" smtClean="0"/>
              <a:t/>
            </a:r>
            <a:br>
              <a:rPr lang="en-US" dirty="0" smtClean="0"/>
            </a:br>
            <a:endParaRPr lang="en-US" dirty="0" smtClean="0"/>
          </a:p>
          <a:p>
            <a:pPr lvl="1" fontAlgn="auto">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70C0"/>
                </a:solidFill>
              </a:rPr>
              <a:t>President Obama’s Commitment to Pragmatic &amp; Fact-based  Governance</a:t>
            </a:r>
            <a:endParaRPr lang="en-US" dirty="0">
              <a:solidFill>
                <a:srgbClr val="0070C0"/>
              </a:solidFill>
            </a:endParaRPr>
          </a:p>
        </p:txBody>
      </p:sp>
      <p:sp>
        <p:nvSpPr>
          <p:cNvPr id="3" name="Content Placeholder 2"/>
          <p:cNvSpPr>
            <a:spLocks noGrp="1"/>
          </p:cNvSpPr>
          <p:nvPr>
            <p:ph idx="1"/>
          </p:nvPr>
        </p:nvSpPr>
        <p:spPr>
          <a:xfrm>
            <a:off x="304800" y="1600200"/>
            <a:ext cx="8382000" cy="4724400"/>
          </a:xfrm>
        </p:spPr>
        <p:txBody>
          <a:bodyPr rtlCol="0">
            <a:normAutofit fontScale="85000" lnSpcReduction="10000"/>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A major emphasis during the 2008 campaign</a:t>
            </a:r>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OMB Directive to all Executive Departments and Agencies (May 18, 2012 by J. D. </a:t>
            </a:r>
            <a:r>
              <a:rPr lang="en-US" dirty="0" err="1" smtClean="0"/>
              <a:t>Zients</a:t>
            </a:r>
            <a:r>
              <a:rPr lang="en-US" dirty="0" smtClean="0"/>
              <a:t>, OMB Director):</a:t>
            </a:r>
          </a:p>
          <a:p>
            <a:pPr lvl="1" fontAlgn="auto">
              <a:spcAft>
                <a:spcPts val="0"/>
              </a:spcAft>
              <a:buFont typeface="Arial" pitchFamily="34" charset="0"/>
              <a:buChar char="–"/>
              <a:defRPr/>
            </a:pPr>
            <a:r>
              <a:rPr lang="en-US" dirty="0" smtClean="0"/>
              <a:t>“Since taking office, the President has emphasized the need to use  evidence and rigorous evaluation in budget, management  and policy decisions to make government work effectively.…Where evidence is strong, we should act on it.  Where evidence is suggestive, we should consider it. When evidence is weak, we should build the knowledge to support better decisions in the future.”</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solidFill>
                  <a:srgbClr val="0070C0"/>
                </a:solidFill>
              </a:rPr>
              <a:t>Climate and Weather</a:t>
            </a:r>
          </a:p>
        </p:txBody>
      </p:sp>
      <p:sp>
        <p:nvSpPr>
          <p:cNvPr id="18434" name="Content Placeholder 2"/>
          <p:cNvSpPr>
            <a:spLocks noGrp="1"/>
          </p:cNvSpPr>
          <p:nvPr>
            <p:ph idx="1"/>
          </p:nvPr>
        </p:nvSpPr>
        <p:spPr/>
        <p:txBody>
          <a:bodyPr/>
          <a:lstStyle/>
          <a:p>
            <a:r>
              <a:rPr lang="en-US" smtClean="0"/>
              <a:t>“Climate is what you expect; Weather is what you get.</a:t>
            </a:r>
          </a:p>
          <a:p>
            <a:r>
              <a:rPr lang="en-US" smtClean="0"/>
              <a:t>Climate is what you affect;   Weather is what gets you.”</a:t>
            </a:r>
          </a:p>
          <a:p>
            <a:pPr>
              <a:buFont typeface="Arial" charset="0"/>
              <a:buNone/>
            </a:pPr>
            <a:r>
              <a:rPr lang="en-US" smtClean="0"/>
              <a:t>	-- </a:t>
            </a:r>
            <a:r>
              <a:rPr lang="en-US" sz="2400" smtClean="0"/>
              <a:t>Myles Allen, Professor of Geosystem Science, Oxford University</a:t>
            </a:r>
          </a:p>
          <a:p>
            <a:pPr>
              <a:buFont typeface="Arial" charset="0"/>
              <a:buNone/>
            </a:pPr>
            <a:endParaRPr 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70C0"/>
                </a:solidFill>
              </a:rPr>
              <a:t>Why is Science Important</a:t>
            </a:r>
            <a:br>
              <a:rPr lang="en-US" dirty="0" smtClean="0">
                <a:solidFill>
                  <a:srgbClr val="0070C0"/>
                </a:solidFill>
              </a:rPr>
            </a:br>
            <a:r>
              <a:rPr lang="en-US" dirty="0" smtClean="0">
                <a:solidFill>
                  <a:srgbClr val="0070C0"/>
                </a:solidFill>
              </a:rPr>
              <a:t> in Domestic Public Policy?</a:t>
            </a:r>
            <a:endParaRPr lang="en-US" dirty="0">
              <a:solidFill>
                <a:srgbClr val="0070C0"/>
              </a:solidFill>
            </a:endParaRPr>
          </a:p>
        </p:txBody>
      </p:sp>
      <p:sp>
        <p:nvSpPr>
          <p:cNvPr id="3" name="Content Placeholder 2"/>
          <p:cNvSpPr>
            <a:spLocks noGrp="1"/>
          </p:cNvSpPr>
          <p:nvPr>
            <p:ph sz="half" idx="1"/>
          </p:nvPr>
        </p:nvSpPr>
        <p:spPr/>
        <p:txBody>
          <a:bodyPr rtlCol="0">
            <a:normAutofit lnSpcReduction="10000"/>
          </a:bodyPr>
          <a:lstStyle/>
          <a:p>
            <a:pPr fontAlgn="auto">
              <a:spcAft>
                <a:spcPts val="0"/>
              </a:spcAft>
              <a:buFont typeface="Arial" pitchFamily="34" charset="0"/>
              <a:buChar char="•"/>
              <a:defRPr/>
            </a:pPr>
            <a:r>
              <a:rPr lang="en-US" sz="1800" dirty="0" smtClean="0"/>
              <a:t>Environment</a:t>
            </a:r>
          </a:p>
          <a:p>
            <a:pPr lvl="1" fontAlgn="auto">
              <a:spcAft>
                <a:spcPts val="0"/>
              </a:spcAft>
              <a:buFont typeface="Arial" pitchFamily="34" charset="0"/>
              <a:buChar char="–"/>
              <a:defRPr/>
            </a:pPr>
            <a:r>
              <a:rPr lang="en-US" sz="1800" dirty="0" smtClean="0"/>
              <a:t>Climate and severe weather</a:t>
            </a:r>
          </a:p>
          <a:p>
            <a:pPr lvl="1" fontAlgn="auto">
              <a:spcAft>
                <a:spcPts val="0"/>
              </a:spcAft>
              <a:buFont typeface="Arial" pitchFamily="34" charset="0"/>
              <a:buChar char="–"/>
              <a:defRPr/>
            </a:pPr>
            <a:r>
              <a:rPr lang="en-US" sz="1800" dirty="0" smtClean="0"/>
              <a:t>Ocean fisheries, sea-level rise</a:t>
            </a:r>
          </a:p>
          <a:p>
            <a:pPr lvl="1" fontAlgn="auto">
              <a:spcAft>
                <a:spcPts val="0"/>
              </a:spcAft>
              <a:buFont typeface="Arial" pitchFamily="34" charset="0"/>
              <a:buChar char="–"/>
              <a:defRPr/>
            </a:pPr>
            <a:r>
              <a:rPr lang="en-US" sz="1800" dirty="0" smtClean="0"/>
              <a:t>Air pollution</a:t>
            </a:r>
          </a:p>
          <a:p>
            <a:pPr lvl="1" fontAlgn="auto">
              <a:spcAft>
                <a:spcPts val="0"/>
              </a:spcAft>
              <a:buFont typeface="Arial" pitchFamily="34" charset="0"/>
              <a:buChar char="–"/>
              <a:defRPr/>
            </a:pPr>
            <a:r>
              <a:rPr lang="en-US" sz="1800" dirty="0" smtClean="0"/>
              <a:t>Fresh water supplies</a:t>
            </a:r>
          </a:p>
          <a:p>
            <a:pPr fontAlgn="auto">
              <a:spcAft>
                <a:spcPts val="0"/>
              </a:spcAft>
              <a:buFont typeface="Arial" pitchFamily="34" charset="0"/>
              <a:buChar char="•"/>
              <a:defRPr/>
            </a:pPr>
            <a:r>
              <a:rPr lang="en-US" sz="1800" dirty="0" smtClean="0"/>
              <a:t>Security</a:t>
            </a:r>
          </a:p>
          <a:p>
            <a:pPr lvl="1" fontAlgn="auto">
              <a:spcAft>
                <a:spcPts val="0"/>
              </a:spcAft>
              <a:buFont typeface="Arial" pitchFamily="34" charset="0"/>
              <a:buChar char="–"/>
              <a:defRPr/>
            </a:pPr>
            <a:r>
              <a:rPr lang="en-US" sz="1800" dirty="0" smtClean="0"/>
              <a:t>Nuclear proliferation</a:t>
            </a:r>
          </a:p>
          <a:p>
            <a:pPr lvl="1" fontAlgn="auto">
              <a:spcAft>
                <a:spcPts val="0"/>
              </a:spcAft>
              <a:buFont typeface="Arial" pitchFamily="34" charset="0"/>
              <a:buChar char="–"/>
              <a:defRPr/>
            </a:pPr>
            <a:r>
              <a:rPr lang="en-US" sz="1800" dirty="0" smtClean="0"/>
              <a:t>Homeland security</a:t>
            </a:r>
          </a:p>
          <a:p>
            <a:pPr lvl="1" fontAlgn="auto">
              <a:spcAft>
                <a:spcPts val="0"/>
              </a:spcAft>
              <a:buFont typeface="Arial" pitchFamily="34" charset="0"/>
              <a:buChar char="–"/>
              <a:defRPr/>
            </a:pPr>
            <a:r>
              <a:rPr lang="en-US" sz="1800" dirty="0" smtClean="0"/>
              <a:t>Cyber security </a:t>
            </a:r>
          </a:p>
          <a:p>
            <a:pPr fontAlgn="auto">
              <a:spcAft>
                <a:spcPts val="0"/>
              </a:spcAft>
              <a:buFont typeface="Arial" pitchFamily="34" charset="0"/>
              <a:buChar char="•"/>
              <a:defRPr/>
            </a:pPr>
            <a:r>
              <a:rPr lang="en-US" sz="1800" dirty="0" smtClean="0"/>
              <a:t>Health and Biology</a:t>
            </a:r>
          </a:p>
          <a:p>
            <a:pPr lvl="1" fontAlgn="auto">
              <a:spcAft>
                <a:spcPts val="0"/>
              </a:spcAft>
              <a:buFont typeface="Arial" pitchFamily="34" charset="0"/>
              <a:buChar char="–"/>
              <a:defRPr/>
            </a:pPr>
            <a:r>
              <a:rPr lang="en-US" sz="1800" dirty="0" smtClean="0"/>
              <a:t>Reproductive health</a:t>
            </a:r>
          </a:p>
          <a:p>
            <a:pPr lvl="1" fontAlgn="auto">
              <a:spcAft>
                <a:spcPts val="0"/>
              </a:spcAft>
              <a:buFont typeface="Arial" pitchFamily="34" charset="0"/>
              <a:buChar char="–"/>
              <a:defRPr/>
            </a:pPr>
            <a:r>
              <a:rPr lang="en-US" sz="1800" dirty="0" smtClean="0"/>
              <a:t>Infectious disease</a:t>
            </a:r>
          </a:p>
          <a:p>
            <a:pPr lvl="1" fontAlgn="auto">
              <a:spcAft>
                <a:spcPts val="0"/>
              </a:spcAft>
              <a:buFont typeface="Arial" pitchFamily="34" charset="0"/>
              <a:buChar char="–"/>
              <a:defRPr/>
            </a:pPr>
            <a:r>
              <a:rPr lang="en-US" sz="1800" dirty="0" smtClean="0"/>
              <a:t>Threat to biological diversity</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
        <p:nvSpPr>
          <p:cNvPr id="4" name="Content Placeholder 3"/>
          <p:cNvSpPr>
            <a:spLocks noGrp="1"/>
          </p:cNvSpPr>
          <p:nvPr>
            <p:ph sz="half" idx="2"/>
          </p:nvPr>
        </p:nvSpPr>
        <p:spPr/>
        <p:txBody>
          <a:bodyPr rtlCol="0">
            <a:normAutofit lnSpcReduction="10000"/>
          </a:bodyPr>
          <a:lstStyle/>
          <a:p>
            <a:pPr fontAlgn="auto">
              <a:spcAft>
                <a:spcPts val="0"/>
              </a:spcAft>
              <a:buFont typeface="Arial" pitchFamily="34" charset="0"/>
              <a:buChar char="•"/>
              <a:defRPr/>
            </a:pPr>
            <a:r>
              <a:rPr lang="en-US" sz="1900" dirty="0" smtClean="0"/>
              <a:t>Economy</a:t>
            </a:r>
          </a:p>
          <a:p>
            <a:pPr lvl="1" fontAlgn="auto">
              <a:spcAft>
                <a:spcPts val="0"/>
              </a:spcAft>
              <a:buFont typeface="Arial" pitchFamily="34" charset="0"/>
              <a:buChar char="–"/>
              <a:defRPr/>
            </a:pPr>
            <a:r>
              <a:rPr lang="en-US" sz="1900" dirty="0" smtClean="0"/>
              <a:t>Innovation policies</a:t>
            </a:r>
          </a:p>
          <a:p>
            <a:pPr lvl="1" fontAlgn="auto">
              <a:spcAft>
                <a:spcPts val="0"/>
              </a:spcAft>
              <a:buFont typeface="Arial" pitchFamily="34" charset="0"/>
              <a:buChar char="–"/>
              <a:defRPr/>
            </a:pPr>
            <a:r>
              <a:rPr lang="en-US" sz="1900" dirty="0" smtClean="0"/>
              <a:t>Efficient manufacturing</a:t>
            </a:r>
          </a:p>
          <a:p>
            <a:pPr lvl="1" fontAlgn="auto">
              <a:spcAft>
                <a:spcPts val="0"/>
              </a:spcAft>
              <a:buFont typeface="Arial" pitchFamily="34" charset="0"/>
              <a:buChar char="–"/>
              <a:defRPr/>
            </a:pPr>
            <a:r>
              <a:rPr lang="en-US" sz="1900" dirty="0" smtClean="0"/>
              <a:t>Nanotechnology</a:t>
            </a:r>
          </a:p>
          <a:p>
            <a:pPr fontAlgn="auto">
              <a:spcAft>
                <a:spcPts val="0"/>
              </a:spcAft>
              <a:buFont typeface="Arial" pitchFamily="34" charset="0"/>
              <a:buChar char="•"/>
              <a:defRPr/>
            </a:pPr>
            <a:r>
              <a:rPr lang="en-US" sz="1900" dirty="0" smtClean="0"/>
              <a:t>Energy and Resources</a:t>
            </a:r>
          </a:p>
          <a:p>
            <a:pPr lvl="1" fontAlgn="auto">
              <a:spcAft>
                <a:spcPts val="0"/>
              </a:spcAft>
              <a:buFont typeface="Arial" pitchFamily="34" charset="0"/>
              <a:buChar char="–"/>
              <a:defRPr/>
            </a:pPr>
            <a:r>
              <a:rPr lang="en-US" sz="1900" dirty="0" smtClean="0"/>
              <a:t>Natural gas “</a:t>
            </a:r>
            <a:r>
              <a:rPr lang="en-US" sz="1900" dirty="0" err="1" smtClean="0"/>
              <a:t>fracking</a:t>
            </a:r>
            <a:r>
              <a:rPr lang="en-US" sz="1900" dirty="0" smtClean="0"/>
              <a:t>”</a:t>
            </a:r>
          </a:p>
          <a:p>
            <a:pPr lvl="1" fontAlgn="auto">
              <a:spcAft>
                <a:spcPts val="0"/>
              </a:spcAft>
              <a:buFont typeface="Arial" pitchFamily="34" charset="0"/>
              <a:buChar char="–"/>
              <a:defRPr/>
            </a:pPr>
            <a:r>
              <a:rPr lang="en-US" sz="1900" dirty="0" smtClean="0"/>
              <a:t>Canadian oil shale</a:t>
            </a:r>
          </a:p>
          <a:p>
            <a:pPr lvl="1" fontAlgn="auto">
              <a:spcAft>
                <a:spcPts val="0"/>
              </a:spcAft>
              <a:buFont typeface="Arial" pitchFamily="34" charset="0"/>
              <a:buChar char="–"/>
              <a:defRPr/>
            </a:pPr>
            <a:r>
              <a:rPr lang="en-US" sz="1900" dirty="0" smtClean="0"/>
              <a:t>Wind energy</a:t>
            </a:r>
          </a:p>
          <a:p>
            <a:pPr lvl="1" fontAlgn="auto">
              <a:spcAft>
                <a:spcPts val="0"/>
              </a:spcAft>
              <a:buFont typeface="Arial" pitchFamily="34" charset="0"/>
              <a:buChar char="–"/>
              <a:defRPr/>
            </a:pPr>
            <a:r>
              <a:rPr lang="en-US" sz="1900" dirty="0" smtClean="0"/>
              <a:t>Solar power</a:t>
            </a:r>
          </a:p>
          <a:p>
            <a:pPr lvl="1" fontAlgn="auto">
              <a:spcAft>
                <a:spcPts val="0"/>
              </a:spcAft>
              <a:buFont typeface="Arial" pitchFamily="34" charset="0"/>
              <a:buChar char="–"/>
              <a:defRPr/>
            </a:pPr>
            <a:r>
              <a:rPr lang="en-US" sz="1900" dirty="0" smtClean="0"/>
              <a:t>Power distribution</a:t>
            </a:r>
          </a:p>
          <a:p>
            <a:pPr lvl="1" fontAlgn="auto">
              <a:spcAft>
                <a:spcPts val="0"/>
              </a:spcAft>
              <a:buFont typeface="Arial" pitchFamily="34" charset="0"/>
              <a:buChar char="–"/>
              <a:defRPr/>
            </a:pPr>
            <a:r>
              <a:rPr lang="en-US" sz="1900" dirty="0" smtClean="0"/>
              <a:t>Energy efficiency</a:t>
            </a:r>
          </a:p>
          <a:p>
            <a:pPr lvl="1" fontAlgn="auto">
              <a:spcAft>
                <a:spcPts val="0"/>
              </a:spcAft>
              <a:buFont typeface="Arial" pitchFamily="34" charset="0"/>
              <a:buChar char="–"/>
              <a:defRPr/>
            </a:pPr>
            <a:r>
              <a:rPr lang="en-US" sz="1900" dirty="0" smtClean="0"/>
              <a:t>Bio fuels</a:t>
            </a:r>
          </a:p>
          <a:p>
            <a:pPr lvl="1" fontAlgn="auto">
              <a:spcAft>
                <a:spcPts val="0"/>
              </a:spcAft>
              <a:buFont typeface="Arial" pitchFamily="34" charset="0"/>
              <a:buChar char="–"/>
              <a:defRPr/>
            </a:pPr>
            <a:r>
              <a:rPr lang="en-US" sz="1900" dirty="0" smtClean="0"/>
              <a:t>Nuclear power safety  </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solidFill>
                  <a:srgbClr val="0070C0"/>
                </a:solidFill>
              </a:rPr>
              <a:t>Threats from Climate Change</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dirty="0" smtClean="0"/>
              <a:t>Climate Scientists Predict</a:t>
            </a:r>
          </a:p>
          <a:p>
            <a:pPr lvl="1" fontAlgn="auto">
              <a:spcAft>
                <a:spcPts val="0"/>
              </a:spcAft>
              <a:buFont typeface="Arial" pitchFamily="34" charset="0"/>
              <a:buChar char="–"/>
              <a:defRPr/>
            </a:pPr>
            <a:r>
              <a:rPr lang="en-US" dirty="0" smtClean="0"/>
              <a:t>More </a:t>
            </a:r>
            <a:r>
              <a:rPr lang="en-US" b="1" dirty="0" smtClean="0"/>
              <a:t>extreme weather </a:t>
            </a:r>
            <a:r>
              <a:rPr lang="en-US" dirty="0" smtClean="0"/>
              <a:t>(floods, tornados, hurricanes…)</a:t>
            </a:r>
          </a:p>
          <a:p>
            <a:pPr lvl="1" fontAlgn="auto">
              <a:spcAft>
                <a:spcPts val="0"/>
              </a:spcAft>
              <a:buFont typeface="Arial" pitchFamily="34" charset="0"/>
              <a:buChar char="–"/>
              <a:defRPr/>
            </a:pPr>
            <a:r>
              <a:rPr lang="en-US" dirty="0" smtClean="0"/>
              <a:t>Hot, dry </a:t>
            </a:r>
            <a:r>
              <a:rPr lang="en-US" b="1" dirty="0" smtClean="0"/>
              <a:t>droughts </a:t>
            </a:r>
            <a:r>
              <a:rPr lang="en-US" dirty="0" smtClean="0"/>
              <a:t>in South Western US</a:t>
            </a:r>
          </a:p>
          <a:p>
            <a:pPr lvl="1" fontAlgn="auto">
              <a:spcAft>
                <a:spcPts val="0"/>
              </a:spcAft>
              <a:buFont typeface="Arial" pitchFamily="34" charset="0"/>
              <a:buChar char="–"/>
              <a:defRPr/>
            </a:pPr>
            <a:r>
              <a:rPr lang="en-US" dirty="0" smtClean="0"/>
              <a:t>Impacts</a:t>
            </a:r>
            <a:r>
              <a:rPr lang="en-US" b="1" dirty="0" smtClean="0"/>
              <a:t> </a:t>
            </a:r>
            <a:r>
              <a:rPr lang="en-US" dirty="0" smtClean="0"/>
              <a:t>on</a:t>
            </a:r>
            <a:r>
              <a:rPr lang="en-US" b="1" dirty="0" smtClean="0"/>
              <a:t> agriculture  </a:t>
            </a:r>
            <a:r>
              <a:rPr lang="en-US" dirty="0" smtClean="0"/>
              <a:t>(temp., rain, pollination)</a:t>
            </a:r>
          </a:p>
          <a:p>
            <a:pPr lvl="1" fontAlgn="auto">
              <a:spcAft>
                <a:spcPts val="0"/>
              </a:spcAft>
              <a:buFont typeface="Arial" pitchFamily="34" charset="0"/>
              <a:buChar char="–"/>
              <a:defRPr/>
            </a:pPr>
            <a:r>
              <a:rPr lang="en-US" dirty="0" smtClean="0"/>
              <a:t>Increased threats of some vector-borne </a:t>
            </a:r>
            <a:r>
              <a:rPr lang="en-US" b="1" dirty="0" smtClean="0"/>
              <a:t>diseases</a:t>
            </a:r>
          </a:p>
          <a:p>
            <a:pPr lvl="1" fontAlgn="auto">
              <a:spcAft>
                <a:spcPts val="0"/>
              </a:spcAft>
              <a:buFont typeface="Arial" pitchFamily="34" charset="0"/>
              <a:buChar char="–"/>
              <a:defRPr/>
            </a:pPr>
            <a:r>
              <a:rPr lang="en-US" dirty="0" smtClean="0"/>
              <a:t>Threats to </a:t>
            </a:r>
            <a:r>
              <a:rPr lang="en-US" b="1" dirty="0" smtClean="0"/>
              <a:t>bio-diversity</a:t>
            </a:r>
            <a:r>
              <a:rPr lang="en-US" dirty="0" smtClean="0"/>
              <a:t> of plants and animals (which cannot adapt fast enough)</a:t>
            </a:r>
          </a:p>
          <a:p>
            <a:pPr lvl="1" fontAlgn="auto">
              <a:spcAft>
                <a:spcPts val="0"/>
              </a:spcAft>
              <a:buFont typeface="Arial" pitchFamily="34" charset="0"/>
              <a:buChar char="–"/>
              <a:defRPr/>
            </a:pPr>
            <a:r>
              <a:rPr lang="en-US" b="1" dirty="0" smtClean="0"/>
              <a:t>Sea level rise </a:t>
            </a:r>
            <a:r>
              <a:rPr lang="en-US" dirty="0" smtClean="0"/>
              <a:t>(threats to coastal habitat and low islands) </a:t>
            </a:r>
          </a:p>
          <a:p>
            <a:pPr lvl="1" fontAlgn="auto">
              <a:spcAft>
                <a:spcPts val="0"/>
              </a:spcAft>
              <a:buFont typeface="Arial" pitchFamily="34" charset="0"/>
              <a:buChar char="–"/>
              <a:defRPr/>
            </a:pPr>
            <a:r>
              <a:rPr lang="en-US" dirty="0" smtClean="0"/>
              <a:t>Increased </a:t>
            </a:r>
            <a:r>
              <a:rPr lang="en-US" b="1" dirty="0" smtClean="0"/>
              <a:t>ocean acidity  </a:t>
            </a:r>
            <a:r>
              <a:rPr lang="en-US" dirty="0" smtClean="0"/>
              <a:t>(destruction of reefs and fish) </a:t>
            </a:r>
          </a:p>
          <a:p>
            <a:pPr lvl="1" fontAlgn="auto">
              <a:spcAft>
                <a:spcPts val="0"/>
              </a:spcAft>
              <a:buFont typeface="Arial" pitchFamily="34" charset="0"/>
              <a:buChar char="–"/>
              <a:defRPr/>
            </a:pPr>
            <a:r>
              <a:rPr lang="en-US" b="1" dirty="0" smtClean="0"/>
              <a:t>Melting of ice caps</a:t>
            </a:r>
            <a:r>
              <a:rPr lang="en-US" dirty="0" smtClean="0"/>
              <a:t>, threatening Arctic villages</a:t>
            </a:r>
          </a:p>
          <a:p>
            <a:pPr lvl="2" fontAlgn="auto">
              <a:spcAft>
                <a:spcPts val="0"/>
              </a:spcAft>
              <a:buFont typeface="Arial" pitchFamily="34" charset="0"/>
              <a:buChar char="•"/>
              <a:defRPr/>
            </a:pPr>
            <a:r>
              <a:rPr lang="en-US" dirty="0" smtClean="0"/>
              <a:t>[see  next slide]</a:t>
            </a:r>
          </a:p>
          <a:p>
            <a:pPr lvl="1"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5" name="Object 3"/>
          <p:cNvGraphicFramePr>
            <a:graphicFrameLocks noChangeAspect="1"/>
          </p:cNvGraphicFramePr>
          <p:nvPr/>
        </p:nvGraphicFramePr>
        <p:xfrm>
          <a:off x="381000" y="457200"/>
          <a:ext cx="8304213" cy="6019800"/>
        </p:xfrm>
        <a:graphic>
          <a:graphicData uri="http://schemas.openxmlformats.org/presentationml/2006/ole">
            <p:oleObj spid="_x0000_s49155" name="Document" r:id="rId3" imgW="5975162" imgH="3740919"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srcRect/>
          <a:stretch>
            <a:fillRect/>
          </a:stretch>
        </p:blipFill>
        <p:spPr bwMode="auto">
          <a:xfrm>
            <a:off x="2438400" y="152400"/>
            <a:ext cx="4876800" cy="2360613"/>
          </a:xfrm>
          <a:prstGeom prst="rect">
            <a:avLst/>
          </a:prstGeom>
          <a:noFill/>
          <a:ln w="9525">
            <a:noFill/>
            <a:miter lim="800000"/>
            <a:headEnd/>
            <a:tailEnd/>
          </a:ln>
        </p:spPr>
      </p:pic>
      <p:sp>
        <p:nvSpPr>
          <p:cNvPr id="69635" name="Rectangle 3"/>
          <p:cNvSpPr>
            <a:spLocks noChangeArrowheads="1"/>
          </p:cNvSpPr>
          <p:nvPr/>
        </p:nvSpPr>
        <p:spPr bwMode="auto">
          <a:xfrm>
            <a:off x="4419600" y="2514600"/>
            <a:ext cx="2819400" cy="215900"/>
          </a:xfrm>
          <a:prstGeom prst="rect">
            <a:avLst/>
          </a:prstGeom>
          <a:solidFill>
            <a:srgbClr val="FFFFFF"/>
          </a:solidFill>
          <a:ln w="9525">
            <a:noFill/>
            <a:miter lim="800000"/>
            <a:headEnd/>
            <a:tailEnd/>
          </a:ln>
          <a:effectLst/>
        </p:spPr>
        <p:txBody>
          <a:bodyPr lIns="0" tIns="0" rIns="0" bIns="0" anchor="ctr">
            <a:spAutoFit/>
          </a:bodyPr>
          <a:lstStyle/>
          <a:p>
            <a:pPr algn="r" eaLnBrk="0" hangingPunct="0">
              <a:defRPr/>
            </a:pPr>
            <a:r>
              <a:rPr lang="en-US" sz="1400" cap="all" dirty="0">
                <a:latin typeface="+mn-lt"/>
                <a:cs typeface="+mn-cs"/>
              </a:rPr>
              <a:t>© MARK AIRS/ISTOCKPHOTO.COM</a:t>
            </a:r>
            <a:endParaRPr lang="en-US" sz="1400" dirty="0">
              <a:latin typeface="+mn-lt"/>
              <a:cs typeface="+mn-cs"/>
            </a:endParaRPr>
          </a:p>
        </p:txBody>
      </p:sp>
      <p:sp>
        <p:nvSpPr>
          <p:cNvPr id="5" name="TextBox 4"/>
          <p:cNvSpPr txBox="1"/>
          <p:nvPr/>
        </p:nvSpPr>
        <p:spPr>
          <a:xfrm>
            <a:off x="381000" y="2743200"/>
            <a:ext cx="8763000" cy="4740275"/>
          </a:xfrm>
          <a:prstGeom prst="rect">
            <a:avLst/>
          </a:prstGeom>
          <a:noFill/>
        </p:spPr>
        <p:txBody>
          <a:bodyPr>
            <a:spAutoFit/>
          </a:bodyPr>
          <a:lstStyle/>
          <a:p>
            <a:pPr fontAlgn="auto">
              <a:spcBef>
                <a:spcPts val="0"/>
              </a:spcBef>
              <a:spcAft>
                <a:spcPts val="0"/>
              </a:spcAft>
              <a:defRPr/>
            </a:pPr>
            <a:r>
              <a:rPr lang="en-US" sz="2000" dirty="0">
                <a:latin typeface="+mn-lt"/>
                <a:cs typeface="+mn-cs"/>
              </a:rPr>
              <a:t>“Scientists are used to debating with one another about [issues seen on]… television and computer screens, which transmit ever-more-heated rhetoric from politicians, pundits, and other public figures [many of whom] …misinterpret, misrepresent, and malign scientific results. This rising tide of spin is the most visible outcome of the growing and troubling disconnect between scientists and much of the rest of society.”</a:t>
            </a:r>
          </a:p>
          <a:p>
            <a:pPr fontAlgn="auto">
              <a:spcBef>
                <a:spcPts val="0"/>
              </a:spcBef>
              <a:spcAft>
                <a:spcPts val="0"/>
              </a:spcAft>
              <a:defRPr/>
            </a:pPr>
            <a:r>
              <a:rPr lang="en-US" sz="1400" dirty="0">
                <a:latin typeface="+mn-lt"/>
                <a:cs typeface="+mn-cs"/>
              </a:rPr>
              <a:t>                              --Lewis Branscomb and Andrew Rosenberg, The Scientist, Oct. 1, 2012</a:t>
            </a:r>
          </a:p>
          <a:p>
            <a:pPr fontAlgn="auto">
              <a:spcBef>
                <a:spcPts val="0"/>
              </a:spcBef>
              <a:spcAft>
                <a:spcPts val="0"/>
              </a:spcAft>
              <a:defRPr/>
            </a:pPr>
            <a:endParaRPr lang="en-US" sz="1400" dirty="0">
              <a:latin typeface="+mn-lt"/>
              <a:cs typeface="+mn-cs"/>
            </a:endParaRPr>
          </a:p>
          <a:p>
            <a:pPr marL="342900" indent="-342900" fontAlgn="auto">
              <a:spcBef>
                <a:spcPts val="0"/>
              </a:spcBef>
              <a:spcAft>
                <a:spcPts val="0"/>
              </a:spcAft>
              <a:defRPr/>
            </a:pPr>
            <a:r>
              <a:rPr lang="en-US" sz="2000" dirty="0">
                <a:latin typeface="+mn-lt"/>
                <a:cs typeface="+mn-cs"/>
              </a:rPr>
              <a:t>Our society must mitigate the threat of fossil fuel burning in a society that is</a:t>
            </a:r>
          </a:p>
          <a:p>
            <a:pPr marL="342900" indent="-342900" fontAlgn="auto">
              <a:spcBef>
                <a:spcPts val="0"/>
              </a:spcBef>
              <a:spcAft>
                <a:spcPts val="0"/>
              </a:spcAft>
              <a:defRPr/>
            </a:pPr>
            <a:r>
              <a:rPr lang="en-US" sz="2000" dirty="0">
                <a:latin typeface="+mn-lt"/>
                <a:cs typeface="+mn-cs"/>
              </a:rPr>
              <a:t> not yet convinced of the seriousness of that threat.  The industries that create</a:t>
            </a:r>
          </a:p>
          <a:p>
            <a:pPr marL="342900" indent="-342900" fontAlgn="auto">
              <a:spcBef>
                <a:spcPts val="0"/>
              </a:spcBef>
              <a:spcAft>
                <a:spcPts val="0"/>
              </a:spcAft>
              <a:defRPr/>
            </a:pPr>
            <a:r>
              <a:rPr lang="en-US" sz="2000" dirty="0">
                <a:latin typeface="+mn-lt"/>
                <a:cs typeface="+mn-cs"/>
              </a:rPr>
              <a:t> the fossil fuels will have to be persuaded, legally or through market forces, to</a:t>
            </a:r>
          </a:p>
          <a:p>
            <a:pPr marL="342900" indent="-342900" fontAlgn="auto">
              <a:spcBef>
                <a:spcPts val="0"/>
              </a:spcBef>
              <a:spcAft>
                <a:spcPts val="0"/>
              </a:spcAft>
              <a:defRPr/>
            </a:pPr>
            <a:r>
              <a:rPr lang="en-US" sz="2000" dirty="0">
                <a:latin typeface="+mn-lt"/>
                <a:cs typeface="+mn-cs"/>
              </a:rPr>
              <a:t>curb their output. This will require overcoming the self-interested climate</a:t>
            </a:r>
          </a:p>
          <a:p>
            <a:pPr marL="342900" indent="-342900" fontAlgn="auto">
              <a:spcBef>
                <a:spcPts val="0"/>
              </a:spcBef>
              <a:spcAft>
                <a:spcPts val="0"/>
              </a:spcAft>
              <a:defRPr/>
            </a:pPr>
            <a:r>
              <a:rPr lang="en-US" sz="2000" dirty="0">
                <a:latin typeface="+mn-lt"/>
                <a:cs typeface="+mn-cs"/>
              </a:rPr>
              <a:t>deniers, which requires that we first win over the voting public.</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 </a:t>
            </a:r>
            <a:endParaRPr lang="en-US" dirty="0">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3581</TotalTime>
  <Words>2086</Words>
  <Application>Microsoft Office PowerPoint</Application>
  <PresentationFormat>On-screen Show (4:3)</PresentationFormat>
  <Paragraphs>289</Paragraphs>
  <Slides>43</Slides>
  <Notes>2</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1</vt:i4>
      </vt:variant>
      <vt:variant>
        <vt:lpstr>Slide Titles</vt:lpstr>
      </vt:variant>
      <vt:variant>
        <vt:i4>43</vt:i4>
      </vt:variant>
    </vt:vector>
  </HeadingPairs>
  <TitlesOfParts>
    <vt:vector size="49" baseType="lpstr">
      <vt:lpstr>Calibri</vt:lpstr>
      <vt:lpstr>Arial</vt:lpstr>
      <vt:lpstr>Wingdings</vt:lpstr>
      <vt:lpstr>Times New Roman</vt:lpstr>
      <vt:lpstr>Office Theme</vt:lpstr>
      <vt:lpstr>Document</vt:lpstr>
      <vt:lpstr> </vt:lpstr>
      <vt:lpstr>Truths and Lies</vt:lpstr>
      <vt:lpstr>  Do You Believe Global Warming is NOT a Serious Threat to our Planet? If so raise your hand. </vt:lpstr>
      <vt:lpstr>Outline of this talk</vt:lpstr>
      <vt:lpstr>Climate and Weather</vt:lpstr>
      <vt:lpstr>Why is Science Important  in Domestic Public Policy?</vt:lpstr>
      <vt:lpstr>Threats from Climate Change</vt:lpstr>
      <vt:lpstr>Slide 8</vt:lpstr>
      <vt:lpstr>Slide 9</vt:lpstr>
      <vt:lpstr>How we shall Proceed </vt:lpstr>
      <vt:lpstr>Slide 11</vt:lpstr>
      <vt:lpstr>Do Americans Accept  Established Science?</vt:lpstr>
      <vt:lpstr>What Do Americans Believe about Science?</vt:lpstr>
      <vt:lpstr>Slide 14</vt:lpstr>
      <vt:lpstr>Slide 15</vt:lpstr>
      <vt:lpstr>Slide 16</vt:lpstr>
      <vt:lpstr>Slide 17</vt:lpstr>
      <vt:lpstr>Slide 18</vt:lpstr>
      <vt:lpstr>Slide 19</vt:lpstr>
      <vt:lpstr>Slide 20</vt:lpstr>
      <vt:lpstr>Slide 21</vt:lpstr>
      <vt:lpstr>Slide 22</vt:lpstr>
      <vt:lpstr>Slide 23</vt:lpstr>
      <vt:lpstr>Why do many people reject the evidence that climate change is real and due, in large part, to human activities?</vt:lpstr>
      <vt:lpstr>Consequence of ignoring or denying science and health data: Tobacco </vt:lpstr>
      <vt:lpstr>Slide 26</vt:lpstr>
      <vt:lpstr>Denial of Strong Science – Protecting Financial &amp; Political Interests</vt:lpstr>
      <vt:lpstr>Slide 28</vt:lpstr>
      <vt:lpstr>Slide 29</vt:lpstr>
      <vt:lpstr>Slide 30</vt:lpstr>
      <vt:lpstr>What Can Be Done to Reduce Global Warming and Climate Change? </vt:lpstr>
      <vt:lpstr>Seeking Rational Government Polices</vt:lpstr>
      <vt:lpstr>Is The Enlightenment a Realistic Model?</vt:lpstr>
      <vt:lpstr>Do science and democracy rely on common principles?</vt:lpstr>
      <vt:lpstr>Why Many People Deny  Science and Reality</vt:lpstr>
      <vt:lpstr>Engaging the Public </vt:lpstr>
      <vt:lpstr>Correcting Assumptions on Public Opinion on Technical Issues</vt:lpstr>
      <vt:lpstr>Slide 38</vt:lpstr>
      <vt:lpstr>What Can Scientists Do to Promote Sound Rational Government and Public Policies? </vt:lpstr>
      <vt:lpstr>Further Reading</vt:lpstr>
      <vt:lpstr>Slide 41</vt:lpstr>
      <vt:lpstr>Truth and Lies</vt:lpstr>
      <vt:lpstr>President Obama’s Commitment to Pragmatic &amp; Fact-based  Governance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Lew B</dc:creator>
  <cp:lastModifiedBy>Mara B</cp:lastModifiedBy>
  <cp:revision>328</cp:revision>
  <dcterms:created xsi:type="dcterms:W3CDTF">2012-07-15T21:22:24Z</dcterms:created>
  <dcterms:modified xsi:type="dcterms:W3CDTF">2012-12-07T15:29:38Z</dcterms:modified>
</cp:coreProperties>
</file>